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Lst>
  <p:sldIdLst>
    <p:sldId id="256" r:id="rId4"/>
    <p:sldId id="282" r:id="rId5"/>
    <p:sldId id="257" r:id="rId6"/>
    <p:sldId id="280" r:id="rId7"/>
    <p:sldId id="285" r:id="rId8"/>
    <p:sldId id="286" r:id="rId9"/>
    <p:sldId id="287" r:id="rId10"/>
    <p:sldId id="288" r:id="rId11"/>
    <p:sldId id="289" r:id="rId12"/>
    <p:sldId id="284" r:id="rId13"/>
    <p:sldId id="283" r:id="rId14"/>
    <p:sldId id="276" r:id="rId15"/>
    <p:sldId id="268" r:id="rId16"/>
    <p:sldId id="264"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2D82"/>
    <a:srgbClr val="064CA0"/>
    <a:srgbClr val="338C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p:restoredTop sz="94558"/>
  </p:normalViewPr>
  <p:slideViewPr>
    <p:cSldViewPr snapToGrid="0" snapToObjects="1">
      <p:cViewPr varScale="1">
        <p:scale>
          <a:sx n="133" d="100"/>
          <a:sy n="133" d="100"/>
        </p:scale>
        <p:origin x="90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F9E4FB-1878-344B-A7AC-7110C4A544AF}"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5783F-6A55-764C-8717-53A01D3A920C}" type="slidenum">
              <a:rPr lang="en-US" smtClean="0"/>
              <a:t>‹#›</a:t>
            </a:fld>
            <a:endParaRPr lang="en-US"/>
          </a:p>
        </p:txBody>
      </p:sp>
    </p:spTree>
    <p:extLst>
      <p:ext uri="{BB962C8B-B14F-4D97-AF65-F5344CB8AC3E}">
        <p14:creationId xmlns:p14="http://schemas.microsoft.com/office/powerpoint/2010/main" val="884369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F9E4FB-1878-344B-A7AC-7110C4A544AF}"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5783F-6A55-764C-8717-53A01D3A920C}" type="slidenum">
              <a:rPr lang="en-US" smtClean="0"/>
              <a:t>‹#›</a:t>
            </a:fld>
            <a:endParaRPr lang="en-US"/>
          </a:p>
        </p:txBody>
      </p:sp>
    </p:spTree>
    <p:extLst>
      <p:ext uri="{BB962C8B-B14F-4D97-AF65-F5344CB8AC3E}">
        <p14:creationId xmlns:p14="http://schemas.microsoft.com/office/powerpoint/2010/main" val="1043621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F9E4FB-1878-344B-A7AC-7110C4A544AF}"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5783F-6A55-764C-8717-53A01D3A920C}" type="slidenum">
              <a:rPr lang="en-US" smtClean="0"/>
              <a:t>‹#›</a:t>
            </a:fld>
            <a:endParaRPr lang="en-US"/>
          </a:p>
        </p:txBody>
      </p:sp>
    </p:spTree>
    <p:extLst>
      <p:ext uri="{BB962C8B-B14F-4D97-AF65-F5344CB8AC3E}">
        <p14:creationId xmlns:p14="http://schemas.microsoft.com/office/powerpoint/2010/main" val="1813769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F9E4FB-1878-344B-A7AC-7110C4A544AF}"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5783F-6A55-764C-8717-53A01D3A920C}" type="slidenum">
              <a:rPr lang="en-US" smtClean="0"/>
              <a:t>‹#›</a:t>
            </a:fld>
            <a:endParaRPr lang="en-US"/>
          </a:p>
        </p:txBody>
      </p:sp>
    </p:spTree>
    <p:extLst>
      <p:ext uri="{BB962C8B-B14F-4D97-AF65-F5344CB8AC3E}">
        <p14:creationId xmlns:p14="http://schemas.microsoft.com/office/powerpoint/2010/main" val="3926070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F9E4FB-1878-344B-A7AC-7110C4A544AF}"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5783F-6A55-764C-8717-53A01D3A920C}" type="slidenum">
              <a:rPr lang="en-US" smtClean="0"/>
              <a:t>‹#›</a:t>
            </a:fld>
            <a:endParaRPr lang="en-US"/>
          </a:p>
        </p:txBody>
      </p:sp>
    </p:spTree>
    <p:extLst>
      <p:ext uri="{BB962C8B-B14F-4D97-AF65-F5344CB8AC3E}">
        <p14:creationId xmlns:p14="http://schemas.microsoft.com/office/powerpoint/2010/main" val="821477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F9E4FB-1878-344B-A7AC-7110C4A544AF}"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5783F-6A55-764C-8717-53A01D3A920C}" type="slidenum">
              <a:rPr lang="en-US" smtClean="0"/>
              <a:t>‹#›</a:t>
            </a:fld>
            <a:endParaRPr lang="en-US"/>
          </a:p>
        </p:txBody>
      </p:sp>
    </p:spTree>
    <p:extLst>
      <p:ext uri="{BB962C8B-B14F-4D97-AF65-F5344CB8AC3E}">
        <p14:creationId xmlns:p14="http://schemas.microsoft.com/office/powerpoint/2010/main" val="1931490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F9E4FB-1878-344B-A7AC-7110C4A544AF}" type="datetimeFigureOut">
              <a:rPr lang="en-US" smtClean="0"/>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35783F-6A55-764C-8717-53A01D3A920C}" type="slidenum">
              <a:rPr lang="en-US" smtClean="0"/>
              <a:t>‹#›</a:t>
            </a:fld>
            <a:endParaRPr lang="en-US"/>
          </a:p>
        </p:txBody>
      </p:sp>
    </p:spTree>
    <p:extLst>
      <p:ext uri="{BB962C8B-B14F-4D97-AF65-F5344CB8AC3E}">
        <p14:creationId xmlns:p14="http://schemas.microsoft.com/office/powerpoint/2010/main" val="230457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F9E4FB-1878-344B-A7AC-7110C4A544AF}" type="datetimeFigureOut">
              <a:rPr lang="en-US" smtClean="0"/>
              <a:t>11/27/2024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35783F-6A55-764C-8717-53A01D3A920C}" type="slidenum">
              <a:rPr lang="en-US" smtClean="0"/>
              <a:t>‹#›</a:t>
            </a:fld>
            <a:endParaRPr lang="en-US"/>
          </a:p>
        </p:txBody>
      </p:sp>
    </p:spTree>
    <p:extLst>
      <p:ext uri="{BB962C8B-B14F-4D97-AF65-F5344CB8AC3E}">
        <p14:creationId xmlns:p14="http://schemas.microsoft.com/office/powerpoint/2010/main" val="335330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F9E4FB-1878-344B-A7AC-7110C4A544AF}" type="datetimeFigureOut">
              <a:rPr lang="en-US" smtClean="0"/>
              <a:t>11/27/2024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35783F-6A55-764C-8717-53A01D3A920C}" type="slidenum">
              <a:rPr lang="en-US" smtClean="0"/>
              <a:t>‹#›</a:t>
            </a:fld>
            <a:endParaRPr lang="en-US"/>
          </a:p>
        </p:txBody>
      </p:sp>
    </p:spTree>
    <p:extLst>
      <p:ext uri="{BB962C8B-B14F-4D97-AF65-F5344CB8AC3E}">
        <p14:creationId xmlns:p14="http://schemas.microsoft.com/office/powerpoint/2010/main" val="273715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9F9E4FB-1878-344B-A7AC-7110C4A544AF}"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5783F-6A55-764C-8717-53A01D3A920C}" type="slidenum">
              <a:rPr lang="en-US" smtClean="0"/>
              <a:t>‹#›</a:t>
            </a:fld>
            <a:endParaRPr lang="en-US"/>
          </a:p>
        </p:txBody>
      </p:sp>
    </p:spTree>
    <p:extLst>
      <p:ext uri="{BB962C8B-B14F-4D97-AF65-F5344CB8AC3E}">
        <p14:creationId xmlns:p14="http://schemas.microsoft.com/office/powerpoint/2010/main" val="3131061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9F9E4FB-1878-344B-A7AC-7110C4A544AF}"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5783F-6A55-764C-8717-53A01D3A920C}" type="slidenum">
              <a:rPr lang="en-US" smtClean="0"/>
              <a:t>‹#›</a:t>
            </a:fld>
            <a:endParaRPr lang="en-US"/>
          </a:p>
        </p:txBody>
      </p:sp>
    </p:spTree>
    <p:extLst>
      <p:ext uri="{BB962C8B-B14F-4D97-AF65-F5344CB8AC3E}">
        <p14:creationId xmlns:p14="http://schemas.microsoft.com/office/powerpoint/2010/main" val="1848770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9F9E4FB-1878-344B-A7AC-7110C4A544AF}" type="datetimeFigureOut">
              <a:rPr lang="en-US" smtClean="0"/>
              <a:t>11/27/2024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535783F-6A55-764C-8717-53A01D3A920C}" type="slidenum">
              <a:rPr lang="en-US" smtClean="0"/>
              <a:t>‹#›</a:t>
            </a:fld>
            <a:endParaRPr lang="en-US"/>
          </a:p>
        </p:txBody>
      </p:sp>
    </p:spTree>
    <p:extLst>
      <p:ext uri="{BB962C8B-B14F-4D97-AF65-F5344CB8AC3E}">
        <p14:creationId xmlns:p14="http://schemas.microsoft.com/office/powerpoint/2010/main" val="1545422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2F94743-FAB6-5147-9D3E-F1F87AC803CB}"/>
              </a:ext>
            </a:extLst>
          </p:cNvPr>
          <p:cNvPicPr>
            <a:picLocks noChangeAspect="1"/>
          </p:cNvPicPr>
          <p:nvPr/>
        </p:nvPicPr>
        <p:blipFill>
          <a:blip r:embed="rId2"/>
          <a:srcRect/>
          <a:stretch/>
        </p:blipFill>
        <p:spPr>
          <a:xfrm>
            <a:off x="1355" y="761"/>
            <a:ext cx="9141288" cy="5141974"/>
          </a:xfrm>
          <a:prstGeom prst="rect">
            <a:avLst/>
          </a:prstGeom>
        </p:spPr>
      </p:pic>
      <p:sp>
        <p:nvSpPr>
          <p:cNvPr id="8" name="TextBox 7">
            <a:extLst>
              <a:ext uri="{FF2B5EF4-FFF2-40B4-BE49-F238E27FC236}">
                <a16:creationId xmlns:a16="http://schemas.microsoft.com/office/drawing/2014/main" id="{6AFA9727-CADE-1646-BA6B-D5FAD5E515B6}"/>
              </a:ext>
            </a:extLst>
          </p:cNvPr>
          <p:cNvSpPr txBox="1"/>
          <p:nvPr/>
        </p:nvSpPr>
        <p:spPr>
          <a:xfrm>
            <a:off x="2708314" y="1224813"/>
            <a:ext cx="6507443" cy="677108"/>
          </a:xfrm>
          <a:prstGeom prst="rect">
            <a:avLst/>
          </a:prstGeom>
          <a:noFill/>
        </p:spPr>
        <p:txBody>
          <a:bodyPr wrap="square" rtlCol="0">
            <a:spAutoFit/>
          </a:bodyPr>
          <a:lstStyle/>
          <a:p>
            <a:r>
              <a:rPr lang="en-US" sz="1850" b="1" dirty="0">
                <a:solidFill>
                  <a:srgbClr val="064CA0"/>
                </a:solidFill>
                <a:latin typeface="Arial" panose="020B0604020202020204" pitchFamily="34" charset="0"/>
                <a:cs typeface="Arial" panose="020B0604020202020204" pitchFamily="34" charset="0"/>
              </a:rPr>
              <a:t>  THE OVERLOOKED RISK OF UNREGISTERED LEASES</a:t>
            </a:r>
          </a:p>
          <a:p>
            <a:pPr algn="r"/>
            <a:endParaRPr lang="en-US" sz="1900" b="1" dirty="0">
              <a:solidFill>
                <a:srgbClr val="064C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4635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84436-1210-EC07-0BDF-043EC27785B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D34E3F3-9E5E-4EF0-A421-1609E8A03C44}"/>
              </a:ext>
            </a:extLst>
          </p:cNvPr>
          <p:cNvPicPr>
            <a:picLocks noChangeAspect="1"/>
          </p:cNvPicPr>
          <p:nvPr/>
        </p:nvPicPr>
        <p:blipFill>
          <a:blip r:embed="rId2"/>
          <a:srcRect/>
          <a:stretch/>
        </p:blipFill>
        <p:spPr>
          <a:xfrm>
            <a:off x="1355" y="762"/>
            <a:ext cx="9141287" cy="5141974"/>
          </a:xfrm>
          <a:prstGeom prst="rect">
            <a:avLst/>
          </a:prstGeom>
        </p:spPr>
      </p:pic>
      <p:sp>
        <p:nvSpPr>
          <p:cNvPr id="5" name="TextBox 4">
            <a:extLst>
              <a:ext uri="{FF2B5EF4-FFF2-40B4-BE49-F238E27FC236}">
                <a16:creationId xmlns:a16="http://schemas.microsoft.com/office/drawing/2014/main" id="{E38FBB6F-A713-F11B-8CFE-31212CFC31A9}"/>
              </a:ext>
            </a:extLst>
          </p:cNvPr>
          <p:cNvSpPr txBox="1"/>
          <p:nvPr/>
        </p:nvSpPr>
        <p:spPr>
          <a:xfrm>
            <a:off x="398174" y="1078784"/>
            <a:ext cx="6622144" cy="3647152"/>
          </a:xfrm>
          <a:prstGeom prst="rect">
            <a:avLst/>
          </a:prstGeom>
          <a:noFill/>
        </p:spPr>
        <p:txBody>
          <a:bodyPr wrap="square" rtlCol="0">
            <a:spAutoFit/>
          </a:bodyPr>
          <a:lstStyle/>
          <a:p>
            <a:pPr marL="228600" indent="-228600" algn="just">
              <a:buFont typeface="Wingdings" pitchFamily="2" charset="2"/>
              <a:buChar char="§"/>
            </a:pPr>
            <a:r>
              <a:rPr lang="en-US" sz="1200" dirty="0">
                <a:latin typeface="Arial" panose="020B0604020202020204" pitchFamily="34" charset="0"/>
                <a:cs typeface="Arial" panose="020B0604020202020204" pitchFamily="34" charset="0"/>
              </a:rPr>
              <a:t>A commercial lease is a legally binding agreement between a lessor (landlord) and a lessee (tenant) that grants the tenant the right </a:t>
            </a:r>
            <a:r>
              <a:rPr lang="en-US" sz="1200" b="1" dirty="0">
                <a:latin typeface="Arial" panose="020B0604020202020204" pitchFamily="34" charset="0"/>
                <a:cs typeface="Arial" panose="020B0604020202020204" pitchFamily="34" charset="0"/>
              </a:rPr>
              <a:t>to occupy and use a specified property for commercial purposes</a:t>
            </a:r>
            <a:r>
              <a:rPr lang="en-US" sz="1200" dirty="0">
                <a:latin typeface="Arial" panose="020B0604020202020204" pitchFamily="34" charset="0"/>
                <a:cs typeface="Arial" panose="020B0604020202020204" pitchFamily="34" charset="0"/>
              </a:rPr>
              <a:t>, such as operating a business, providing services, or carrying out trade, in exchange for rent and other obligations outlined in the lease agreement</a:t>
            </a:r>
          </a:p>
          <a:p>
            <a:pPr marL="228600" indent="-228600" algn="just">
              <a:buFont typeface="Wingdings" pitchFamily="2" charset="2"/>
              <a:buChar char="§"/>
            </a:pPr>
            <a:endParaRPr lang="en-US" sz="1200" dirty="0">
              <a:latin typeface="Arial" panose="020B0604020202020204" pitchFamily="34" charset="0"/>
              <a:cs typeface="Arial" panose="020B0604020202020204" pitchFamily="34" charset="0"/>
            </a:endParaRPr>
          </a:p>
          <a:p>
            <a:pPr marL="228600" indent="-228600" algn="just">
              <a:buFont typeface="Wingdings" pitchFamily="2" charset="2"/>
              <a:buChar char="§"/>
            </a:pPr>
            <a:r>
              <a:rPr lang="en-US" altLang="en-US" sz="1200" b="1" dirty="0">
                <a:latin typeface="Arial" panose="020B0604020202020204" pitchFamily="34" charset="0"/>
                <a:cs typeface="Arial" panose="020B0604020202020204" pitchFamily="34" charset="0"/>
              </a:rPr>
              <a:t>Types of Commercial Leases</a:t>
            </a:r>
          </a:p>
          <a:p>
            <a:pPr marL="228600" indent="-228600" algn="just">
              <a:buFont typeface="Wingdings" pitchFamily="2" charset="2"/>
              <a:buChar char="§"/>
            </a:pPr>
            <a:endParaRPr lang="en-US" sz="12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	1.	Office Leases: Spaces rented for administrative or corporate activities</a:t>
            </a:r>
          </a:p>
          <a:p>
            <a:pPr algn="just"/>
            <a:endParaRPr lang="en-US" sz="5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	2.	Retail Leases: Premises used for retail businesses, including malls and shops</a:t>
            </a:r>
          </a:p>
          <a:p>
            <a:pPr algn="just"/>
            <a:endParaRPr lang="en-US" sz="5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	3.	Industrial Leases: Warehouses, factories, or manufacturing facilities</a:t>
            </a:r>
          </a:p>
          <a:p>
            <a:pPr algn="just"/>
            <a:endParaRPr lang="en-US" sz="5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	4.	Mixed-Use Leases: Properties that combine commercial and other uses, such as</a:t>
            </a:r>
          </a:p>
          <a:p>
            <a:pPr algn="just"/>
            <a:r>
              <a:rPr lang="en-US" sz="1200" dirty="0">
                <a:latin typeface="Arial" panose="020B0604020202020204" pitchFamily="34" charset="0"/>
                <a:cs typeface="Arial" panose="020B0604020202020204" pitchFamily="34" charset="0"/>
              </a:rPr>
              <a:t>                     a horticulture lease which generally fits under agricultural use but activities on the</a:t>
            </a:r>
          </a:p>
          <a:p>
            <a:pPr algn="just"/>
            <a:r>
              <a:rPr lang="en-US" sz="1200" dirty="0">
                <a:latin typeface="Arial" panose="020B0604020202020204" pitchFamily="34" charset="0"/>
                <a:cs typeface="Arial" panose="020B0604020202020204" pitchFamily="34" charset="0"/>
              </a:rPr>
              <a:t>                     land may extend to commercial purposes, such as packaging or processing</a:t>
            </a:r>
          </a:p>
          <a:p>
            <a:endParaRPr lang="en-US" sz="1200" dirty="0">
              <a:solidFill>
                <a:schemeClr val="accent3">
                  <a:lumMod val="75000"/>
                </a:schemeClr>
              </a:solidFill>
              <a:latin typeface="Arial" panose="020B0604020202020204" pitchFamily="34" charset="0"/>
              <a:cs typeface="Arial" panose="020B0604020202020204" pitchFamily="34" charset="0"/>
            </a:endParaRPr>
          </a:p>
          <a:p>
            <a:pPr marL="228600" indent="-228600" algn="just">
              <a:buFont typeface="Wingdings" pitchFamily="2" charset="2"/>
              <a:buChar char="§"/>
            </a:pPr>
            <a:r>
              <a:rPr lang="en-US" altLang="en-US" sz="1200" dirty="0">
                <a:latin typeface="Arial" panose="020B0604020202020204" pitchFamily="34" charset="0"/>
                <a:cs typeface="Arial" panose="020B0604020202020204" pitchFamily="34" charset="0"/>
              </a:rPr>
              <a:t>Considerations for these tenants include prime location, customer traffic, location-specific infrastructure therefore security of tenure is supreme. Industrial tenants such as factories or warehouses, often require significant capital investments in equipment and infrastructure and would need to cushion against exposure to significant financial losses</a:t>
            </a:r>
            <a:endParaRPr lang="en-US" sz="1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A485857-4EE1-C31F-78B2-C2769CF3B301}"/>
              </a:ext>
            </a:extLst>
          </p:cNvPr>
          <p:cNvSpPr txBox="1"/>
          <p:nvPr/>
        </p:nvSpPr>
        <p:spPr>
          <a:xfrm>
            <a:off x="398174" y="296720"/>
            <a:ext cx="3893025" cy="400110"/>
          </a:xfrm>
          <a:prstGeom prst="rect">
            <a:avLst/>
          </a:prstGeom>
          <a:noFill/>
        </p:spPr>
        <p:txBody>
          <a:bodyPr wrap="square" rtlCol="0">
            <a:spAutoFit/>
          </a:bodyPr>
          <a:lstStyle/>
          <a:p>
            <a:r>
              <a:rPr lang="en-US" sz="2000" b="1" dirty="0">
                <a:solidFill>
                  <a:srgbClr val="064CA0"/>
                </a:solidFill>
                <a:latin typeface="Arial" panose="020B0604020202020204" pitchFamily="34" charset="0"/>
                <a:cs typeface="Arial" panose="020B0604020202020204" pitchFamily="34" charset="0"/>
              </a:rPr>
              <a:t>What is a commercial lease?</a:t>
            </a:r>
          </a:p>
        </p:txBody>
      </p:sp>
    </p:spTree>
    <p:extLst>
      <p:ext uri="{BB962C8B-B14F-4D97-AF65-F5344CB8AC3E}">
        <p14:creationId xmlns:p14="http://schemas.microsoft.com/office/powerpoint/2010/main" val="2413490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89244-E4E1-F03B-6729-DF598544915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B78B9CE-77D7-E6E0-4716-AC8CDCD6A001}"/>
              </a:ext>
            </a:extLst>
          </p:cNvPr>
          <p:cNvPicPr>
            <a:picLocks noChangeAspect="1"/>
          </p:cNvPicPr>
          <p:nvPr/>
        </p:nvPicPr>
        <p:blipFill>
          <a:blip r:embed="rId2"/>
          <a:srcRect/>
          <a:stretch/>
        </p:blipFill>
        <p:spPr>
          <a:xfrm>
            <a:off x="1355" y="762"/>
            <a:ext cx="9141287" cy="5141974"/>
          </a:xfrm>
          <a:prstGeom prst="rect">
            <a:avLst/>
          </a:prstGeom>
        </p:spPr>
      </p:pic>
      <p:sp>
        <p:nvSpPr>
          <p:cNvPr id="5" name="TextBox 4">
            <a:extLst>
              <a:ext uri="{FF2B5EF4-FFF2-40B4-BE49-F238E27FC236}">
                <a16:creationId xmlns:a16="http://schemas.microsoft.com/office/drawing/2014/main" id="{C4D231D1-D54C-BE8F-0D06-8CEE79004047}"/>
              </a:ext>
            </a:extLst>
          </p:cNvPr>
          <p:cNvSpPr txBox="1"/>
          <p:nvPr/>
        </p:nvSpPr>
        <p:spPr>
          <a:xfrm>
            <a:off x="398175" y="1221972"/>
            <a:ext cx="6622144" cy="3724096"/>
          </a:xfrm>
          <a:prstGeom prst="rect">
            <a:avLst/>
          </a:prstGeom>
          <a:noFill/>
        </p:spPr>
        <p:txBody>
          <a:bodyPr wrap="square" rtlCol="0">
            <a:spAutoFit/>
          </a:bodyPr>
          <a:lstStyle/>
          <a:p>
            <a:pPr marL="228600" indent="-228600" algn="just">
              <a:buFont typeface="Wingdings" pitchFamily="2" charset="2"/>
              <a:buChar char="§"/>
            </a:pPr>
            <a:r>
              <a:rPr lang="en-US" sz="1300" b="1" dirty="0">
                <a:latin typeface="Arial" panose="020B0604020202020204" pitchFamily="34" charset="0"/>
                <a:cs typeface="Arial" panose="020B0604020202020204" pitchFamily="34" charset="0"/>
              </a:rPr>
              <a:t>Sale of property: </a:t>
            </a:r>
            <a:r>
              <a:rPr lang="en-US" sz="1300" dirty="0">
                <a:latin typeface="Arial" panose="020B0604020202020204" pitchFamily="34" charset="0"/>
                <a:cs typeface="Arial" panose="020B0604020202020204" pitchFamily="34" charset="0"/>
              </a:rPr>
              <a:t>If the landlord sells the property, the new owner is not bound by an unregistered lease unless they specifically agree to honour it</a:t>
            </a:r>
          </a:p>
          <a:p>
            <a:pPr marL="228600" indent="-228600" algn="just">
              <a:buFont typeface="Wingdings" pitchFamily="2" charset="2"/>
              <a:buChar char="§"/>
            </a:pPr>
            <a:endParaRPr lang="en-US" sz="800" dirty="0">
              <a:latin typeface="Arial" panose="020B0604020202020204" pitchFamily="34" charset="0"/>
              <a:cs typeface="Arial" panose="020B0604020202020204" pitchFamily="34" charset="0"/>
            </a:endParaRPr>
          </a:p>
          <a:p>
            <a:pPr marL="228600" indent="-228600" algn="just">
              <a:buFont typeface="Wingdings" pitchFamily="2" charset="2"/>
              <a:buChar char="§"/>
            </a:pPr>
            <a:r>
              <a:rPr lang="en-US" sz="1300" b="1" dirty="0">
                <a:latin typeface="Arial" panose="020B0604020202020204" pitchFamily="34" charset="0"/>
                <a:cs typeface="Arial" panose="020B0604020202020204" pitchFamily="34" charset="0"/>
              </a:rPr>
              <a:t>Creation of charges: </a:t>
            </a:r>
            <a:r>
              <a:rPr lang="en-US" sz="1300" dirty="0">
                <a:latin typeface="Arial" panose="020B0604020202020204" pitchFamily="34" charset="0"/>
                <a:cs typeface="Arial" panose="020B0604020202020204" pitchFamily="34" charset="0"/>
              </a:rPr>
              <a:t>If a landlord creates a charge over the property, the financier's rights may take precedence over an unregistered lease</a:t>
            </a:r>
          </a:p>
          <a:p>
            <a:pPr marL="228600" indent="-228600" algn="just">
              <a:buFont typeface="Wingdings" pitchFamily="2" charset="2"/>
              <a:buChar char="§"/>
            </a:pPr>
            <a:endParaRPr lang="en-US" sz="800" dirty="0">
              <a:latin typeface="Arial" panose="020B0604020202020204" pitchFamily="34" charset="0"/>
              <a:cs typeface="Arial" panose="020B0604020202020204" pitchFamily="34" charset="0"/>
            </a:endParaRPr>
          </a:p>
          <a:p>
            <a:pPr marL="228600" indent="-228600" algn="just">
              <a:buFont typeface="Wingdings" pitchFamily="2" charset="2"/>
              <a:buChar char="§"/>
            </a:pPr>
            <a:r>
              <a:rPr lang="en-US" sz="1300" b="1" dirty="0">
                <a:latin typeface="Arial" panose="020B0604020202020204" pitchFamily="34" charset="0"/>
                <a:cs typeface="Arial" panose="020B0604020202020204" pitchFamily="34" charset="0"/>
              </a:rPr>
              <a:t>Landlord's insolvency: </a:t>
            </a:r>
            <a:r>
              <a:rPr lang="en-US" sz="1300" dirty="0">
                <a:latin typeface="Arial" panose="020B0604020202020204" pitchFamily="34" charset="0"/>
                <a:cs typeface="Arial" panose="020B0604020202020204" pitchFamily="34" charset="0"/>
              </a:rPr>
              <a:t>If a landlord becomes insolvent, an unregistered lease may not be recognized as a protected interest, leaving the tenant exposed</a:t>
            </a:r>
          </a:p>
          <a:p>
            <a:pPr algn="just"/>
            <a:endParaRPr lang="en-US" sz="800" dirty="0">
              <a:latin typeface="Arial" panose="020B0604020202020204" pitchFamily="34" charset="0"/>
              <a:cs typeface="Arial" panose="020B0604020202020204" pitchFamily="34" charset="0"/>
            </a:endParaRPr>
          </a:p>
          <a:p>
            <a:pPr marL="228600" indent="-228600" algn="just">
              <a:buFont typeface="Wingdings" pitchFamily="2" charset="2"/>
              <a:buChar char="§"/>
            </a:pPr>
            <a:r>
              <a:rPr lang="en-US" sz="1300" b="1" dirty="0">
                <a:latin typeface="Arial" panose="020B0604020202020204" pitchFamily="34" charset="0"/>
                <a:cs typeface="Arial" panose="020B0604020202020204" pitchFamily="34" charset="0"/>
              </a:rPr>
              <a:t>Landlord's death: </a:t>
            </a:r>
            <a:r>
              <a:rPr lang="en-US" sz="1300" dirty="0">
                <a:latin typeface="Arial" panose="020B0604020202020204" pitchFamily="34" charset="0"/>
                <a:cs typeface="Arial" panose="020B0604020202020204" pitchFamily="34" charset="0"/>
              </a:rPr>
              <a:t>A tenant's long-term planning and investments can be jeopardized by succession issues </a:t>
            </a:r>
          </a:p>
          <a:p>
            <a:pPr algn="just"/>
            <a:endParaRPr lang="en-US" sz="800" dirty="0">
              <a:latin typeface="Arial" panose="020B0604020202020204" pitchFamily="34" charset="0"/>
              <a:cs typeface="Arial" panose="020B0604020202020204" pitchFamily="34" charset="0"/>
            </a:endParaRPr>
          </a:p>
          <a:p>
            <a:pPr marL="228600" indent="-228600" algn="just">
              <a:buFont typeface="Wingdings" pitchFamily="2" charset="2"/>
              <a:buChar char="§"/>
            </a:pPr>
            <a:r>
              <a:rPr lang="en-US" sz="1300" b="1" dirty="0">
                <a:latin typeface="Arial" panose="020B0604020202020204" pitchFamily="34" charset="0"/>
                <a:cs typeface="Arial" panose="020B0604020202020204" pitchFamily="34" charset="0"/>
              </a:rPr>
              <a:t>Change of user: </a:t>
            </a:r>
            <a:r>
              <a:rPr lang="en-US" sz="1300" dirty="0">
                <a:latin typeface="Arial" panose="020B0604020202020204" pitchFamily="34" charset="0"/>
                <a:cs typeface="Arial" panose="020B0604020202020204" pitchFamily="34" charset="0"/>
              </a:rPr>
              <a:t>Lack of registration can leave a tenant vulnerable to changes in how the property is used, which could conflict with the intended permitted use or even disrupt the tenant's operations</a:t>
            </a:r>
          </a:p>
          <a:p>
            <a:pPr algn="just"/>
            <a:endParaRPr lang="en-US" sz="800" dirty="0">
              <a:latin typeface="Arial" panose="020B0604020202020204" pitchFamily="34" charset="0"/>
              <a:cs typeface="Arial" panose="020B0604020202020204" pitchFamily="34" charset="0"/>
            </a:endParaRPr>
          </a:p>
          <a:p>
            <a:pPr marL="228600" indent="-228600" algn="just">
              <a:buFont typeface="Wingdings" pitchFamily="2" charset="2"/>
              <a:buChar char="§"/>
            </a:pPr>
            <a:r>
              <a:rPr lang="en-US" sz="1300" b="1" dirty="0">
                <a:latin typeface="Arial" panose="020B0604020202020204" pitchFamily="34" charset="0"/>
                <a:cs typeface="Arial" panose="020B0604020202020204" pitchFamily="34" charset="0"/>
              </a:rPr>
              <a:t>Loss of priority during government-imposed directives: </a:t>
            </a:r>
            <a:r>
              <a:rPr lang="en-US" sz="1300" dirty="0">
                <a:latin typeface="Arial" panose="020B0604020202020204" pitchFamily="34" charset="0"/>
                <a:cs typeface="Arial" panose="020B0604020202020204" pitchFamily="34" charset="0"/>
              </a:rPr>
              <a:t>If the property is undergoing administration processes such as the ongoing land conversion and migration, a tenant's interests can be overlooked during these processes.</a:t>
            </a:r>
          </a:p>
          <a:p>
            <a:endParaRPr lang="en-US" sz="1400" dirty="0">
              <a:solidFill>
                <a:schemeClr val="accent3">
                  <a:lumMod val="75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12D1633-37B0-2F89-0158-9151542CD32C}"/>
              </a:ext>
            </a:extLst>
          </p:cNvPr>
          <p:cNvSpPr txBox="1"/>
          <p:nvPr/>
        </p:nvSpPr>
        <p:spPr>
          <a:xfrm>
            <a:off x="398174" y="296720"/>
            <a:ext cx="6247426" cy="830997"/>
          </a:xfrm>
          <a:prstGeom prst="rect">
            <a:avLst/>
          </a:prstGeom>
          <a:noFill/>
        </p:spPr>
        <p:txBody>
          <a:bodyPr wrap="square" rtlCol="0">
            <a:spAutoFit/>
          </a:bodyPr>
          <a:lstStyle/>
          <a:p>
            <a:r>
              <a:rPr lang="en-US" sz="2000" b="1" dirty="0">
                <a:solidFill>
                  <a:srgbClr val="064CA0"/>
                </a:solidFill>
                <a:latin typeface="Arial" panose="020B0604020202020204" pitchFamily="34" charset="0"/>
                <a:cs typeface="Arial" panose="020B0604020202020204" pitchFamily="34" charset="0"/>
              </a:rPr>
              <a:t>A Risk Perspective</a:t>
            </a:r>
          </a:p>
          <a:p>
            <a:endParaRPr lang="en-US" sz="1400" b="1" dirty="0">
              <a:solidFill>
                <a:srgbClr val="064CA0"/>
              </a:solidFill>
              <a:latin typeface="Arial" panose="020B0604020202020204" pitchFamily="34" charset="0"/>
              <a:cs typeface="Arial" panose="020B0604020202020204" pitchFamily="34" charset="0"/>
            </a:endParaRPr>
          </a:p>
          <a:p>
            <a:r>
              <a:rPr lang="en-US" sz="1400" i="1" dirty="0">
                <a:solidFill>
                  <a:srgbClr val="064CA0"/>
                </a:solidFill>
                <a:latin typeface="Arial" panose="020B0604020202020204" pitchFamily="34" charset="0"/>
                <a:cs typeface="Arial" panose="020B0604020202020204" pitchFamily="34" charset="0"/>
              </a:rPr>
              <a:t>Third-party situations that can affect an unregistered registerable leases</a:t>
            </a:r>
          </a:p>
        </p:txBody>
      </p:sp>
    </p:spTree>
    <p:extLst>
      <p:ext uri="{BB962C8B-B14F-4D97-AF65-F5344CB8AC3E}">
        <p14:creationId xmlns:p14="http://schemas.microsoft.com/office/powerpoint/2010/main" val="2793531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EC428D-047F-73EB-DA02-4F87B090D794}"/>
              </a:ext>
            </a:extLst>
          </p:cNvPr>
          <p:cNvPicPr>
            <a:picLocks noChangeAspect="1"/>
          </p:cNvPicPr>
          <p:nvPr/>
        </p:nvPicPr>
        <p:blipFill>
          <a:blip r:embed="rId2"/>
          <a:srcRect/>
          <a:stretch/>
        </p:blipFill>
        <p:spPr>
          <a:xfrm>
            <a:off x="1355" y="762"/>
            <a:ext cx="9141287" cy="5141974"/>
          </a:xfrm>
          <a:prstGeom prst="rect">
            <a:avLst/>
          </a:prstGeom>
        </p:spPr>
      </p:pic>
      <p:grpSp>
        <p:nvGrpSpPr>
          <p:cNvPr id="2" name="Group 1">
            <a:extLst>
              <a:ext uri="{FF2B5EF4-FFF2-40B4-BE49-F238E27FC236}">
                <a16:creationId xmlns:a16="http://schemas.microsoft.com/office/drawing/2014/main" id="{87BE4A1C-D481-9241-9B2B-672866F88914}"/>
              </a:ext>
            </a:extLst>
          </p:cNvPr>
          <p:cNvGrpSpPr/>
          <p:nvPr/>
        </p:nvGrpSpPr>
        <p:grpSpPr>
          <a:xfrm>
            <a:off x="4854615" y="1869100"/>
            <a:ext cx="3052798" cy="2603653"/>
            <a:chOff x="1187587" y="1799426"/>
            <a:chExt cx="3052798" cy="2603653"/>
          </a:xfrm>
        </p:grpSpPr>
        <p:sp>
          <p:nvSpPr>
            <p:cNvPr id="16" name="Rectangle 15">
              <a:extLst>
                <a:ext uri="{FF2B5EF4-FFF2-40B4-BE49-F238E27FC236}">
                  <a16:creationId xmlns:a16="http://schemas.microsoft.com/office/drawing/2014/main" id="{E910CEE9-9B9A-424D-ACBF-A8EFA70B7487}"/>
                </a:ext>
              </a:extLst>
            </p:cNvPr>
            <p:cNvSpPr/>
            <p:nvPr/>
          </p:nvSpPr>
          <p:spPr>
            <a:xfrm>
              <a:off x="1187587" y="1799426"/>
              <a:ext cx="3052798" cy="5361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4C9AB70-76E7-8C4F-A38E-DB2A756C34B2}"/>
                </a:ext>
              </a:extLst>
            </p:cNvPr>
            <p:cNvSpPr txBox="1"/>
            <p:nvPr/>
          </p:nvSpPr>
          <p:spPr>
            <a:xfrm>
              <a:off x="1344074" y="1933662"/>
              <a:ext cx="2739824" cy="276999"/>
            </a:xfrm>
            <a:prstGeom prst="rect">
              <a:avLst/>
            </a:prstGeom>
            <a:noFill/>
            <a:ln>
              <a:noFill/>
            </a:ln>
          </p:spPr>
          <p:txBody>
            <a:bodyPr wrap="square" rtlCol="0" anchor="ctr">
              <a:spAutoFit/>
            </a:bodyPr>
            <a:lstStyle/>
            <a:p>
              <a:pPr algn="just"/>
              <a:r>
                <a:rPr lang="en-ZA" sz="1200" b="1" dirty="0">
                  <a:latin typeface="Arial" panose="020B0604020202020204" pitchFamily="34" charset="0"/>
                  <a:cs typeface="Arial" panose="020B0604020202020204" pitchFamily="34" charset="0"/>
                </a:rPr>
                <a:t>Consider all parts of the elephant</a:t>
              </a:r>
              <a:endParaRPr lang="en-US" sz="1200" b="1" dirty="0"/>
            </a:p>
          </p:txBody>
        </p:sp>
        <p:sp>
          <p:nvSpPr>
            <p:cNvPr id="18" name="Rectangle 17">
              <a:extLst>
                <a:ext uri="{FF2B5EF4-FFF2-40B4-BE49-F238E27FC236}">
                  <a16:creationId xmlns:a16="http://schemas.microsoft.com/office/drawing/2014/main" id="{7E2C06F6-5E9F-7E46-AFED-C28F846F3856}"/>
                </a:ext>
              </a:extLst>
            </p:cNvPr>
            <p:cNvSpPr/>
            <p:nvPr/>
          </p:nvSpPr>
          <p:spPr>
            <a:xfrm>
              <a:off x="1187587" y="2850363"/>
              <a:ext cx="3052798" cy="536118"/>
            </a:xfrm>
            <a:prstGeom prst="rect">
              <a:avLst/>
            </a:prstGeom>
            <a:solidFill>
              <a:srgbClr val="00B0F0">
                <a:alpha val="4023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C1E2370-01A9-FE4B-A45E-CE04C8D2415C}"/>
                </a:ext>
              </a:extLst>
            </p:cNvPr>
            <p:cNvSpPr txBox="1"/>
            <p:nvPr/>
          </p:nvSpPr>
          <p:spPr>
            <a:xfrm>
              <a:off x="1264972" y="2880675"/>
              <a:ext cx="2901599" cy="461665"/>
            </a:xfrm>
            <a:prstGeom prst="rect">
              <a:avLst/>
            </a:prstGeom>
            <a:noFill/>
            <a:ln>
              <a:noFill/>
            </a:ln>
          </p:spPr>
          <p:txBody>
            <a:bodyPr wrap="square" rtlCol="0" anchor="ctr">
              <a:spAutoFit/>
            </a:bodyPr>
            <a:lstStyle/>
            <a:p>
              <a:pPr algn="just"/>
              <a:r>
                <a:rPr lang="en-ZA" sz="1200" b="1" dirty="0">
                  <a:latin typeface="Arial" panose="020B0604020202020204" pitchFamily="34" charset="0"/>
                  <a:cs typeface="Arial" panose="020B0604020202020204" pitchFamily="34" charset="0"/>
                </a:rPr>
                <a:t>U</a:t>
              </a:r>
              <a:r>
                <a:rPr lang="en-US" sz="1200" b="1" dirty="0">
                  <a:latin typeface="Arial" panose="020B0604020202020204" pitchFamily="34" charset="0"/>
                  <a:cs typeface="Arial" panose="020B0604020202020204" pitchFamily="34" charset="0"/>
                </a:rPr>
                <a:t>nderstand the risk landscape of unregistered leases</a:t>
              </a:r>
              <a:endParaRPr lang="en-US" sz="1200" b="1" dirty="0"/>
            </a:p>
          </p:txBody>
        </p:sp>
        <p:sp>
          <p:nvSpPr>
            <p:cNvPr id="20" name="Rectangle 19">
              <a:extLst>
                <a:ext uri="{FF2B5EF4-FFF2-40B4-BE49-F238E27FC236}">
                  <a16:creationId xmlns:a16="http://schemas.microsoft.com/office/drawing/2014/main" id="{73B667D3-132B-AA41-A8DD-1ADD3F6E8F3D}"/>
                </a:ext>
              </a:extLst>
            </p:cNvPr>
            <p:cNvSpPr/>
            <p:nvPr/>
          </p:nvSpPr>
          <p:spPr>
            <a:xfrm>
              <a:off x="1187587" y="3866961"/>
              <a:ext cx="3052798" cy="536118"/>
            </a:xfrm>
            <a:prstGeom prst="rect">
              <a:avLst/>
            </a:prstGeom>
            <a:solidFill>
              <a:srgbClr val="338C98">
                <a:alpha val="461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2D77AF5-0C2E-1A48-B02F-1FBFF5B7D18E}"/>
                </a:ext>
              </a:extLst>
            </p:cNvPr>
            <p:cNvSpPr txBox="1"/>
            <p:nvPr/>
          </p:nvSpPr>
          <p:spPr>
            <a:xfrm>
              <a:off x="1264972" y="3915257"/>
              <a:ext cx="2901599" cy="461665"/>
            </a:xfrm>
            <a:prstGeom prst="rect">
              <a:avLst/>
            </a:prstGeom>
            <a:noFill/>
            <a:ln>
              <a:noFill/>
            </a:ln>
          </p:spPr>
          <p:txBody>
            <a:bodyPr wrap="square" rtlCol="0" anchor="ctr">
              <a:spAutoFit/>
            </a:bodyPr>
            <a:lstStyle/>
            <a:p>
              <a:pPr algn="just"/>
              <a:r>
                <a:rPr lang="en-US" sz="1200" b="1" dirty="0">
                  <a:latin typeface="Arial" panose="020B0604020202020204" pitchFamily="34" charset="0"/>
                  <a:cs typeface="Arial" panose="020B0604020202020204" pitchFamily="34" charset="0"/>
                </a:rPr>
                <a:t>Best practices to avoid negligence claims</a:t>
              </a:r>
              <a:endParaRPr lang="en-US" sz="1200" b="1" dirty="0"/>
            </a:p>
          </p:txBody>
        </p:sp>
        <p:pic>
          <p:nvPicPr>
            <p:cNvPr id="22" name="Picture 31" descr="Caret Up with solid fill">
              <a:extLst>
                <a:ext uri="{FF2B5EF4-FFF2-40B4-BE49-F238E27FC236}">
                  <a16:creationId xmlns:a16="http://schemas.microsoft.com/office/drawing/2014/main" id="{D7B946FA-50FF-5A49-BF61-FB540F35D49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rot="10800000">
              <a:off x="2536476" y="2459794"/>
              <a:ext cx="304800" cy="304800"/>
            </a:xfrm>
            <a:prstGeom prst="rect">
              <a:avLst/>
            </a:prstGeom>
          </p:spPr>
        </p:pic>
        <p:pic>
          <p:nvPicPr>
            <p:cNvPr id="23" name="Picture 31" descr="Caret Up with solid fill">
              <a:extLst>
                <a:ext uri="{FF2B5EF4-FFF2-40B4-BE49-F238E27FC236}">
                  <a16:creationId xmlns:a16="http://schemas.microsoft.com/office/drawing/2014/main" id="{ADCB079D-3982-9947-B8D8-9F13E4CE1D1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rot="10800000">
              <a:off x="2565673" y="3500531"/>
              <a:ext cx="304800" cy="304800"/>
            </a:xfrm>
            <a:prstGeom prst="rect">
              <a:avLst/>
            </a:prstGeom>
          </p:spPr>
        </p:pic>
      </p:grpSp>
      <p:sp>
        <p:nvSpPr>
          <p:cNvPr id="3" name="TextBox 2">
            <a:extLst>
              <a:ext uri="{FF2B5EF4-FFF2-40B4-BE49-F238E27FC236}">
                <a16:creationId xmlns:a16="http://schemas.microsoft.com/office/drawing/2014/main" id="{2E36E16E-9527-AFB8-EC4F-E3D89F0BDD42}"/>
              </a:ext>
            </a:extLst>
          </p:cNvPr>
          <p:cNvSpPr txBox="1"/>
          <p:nvPr/>
        </p:nvSpPr>
        <p:spPr>
          <a:xfrm>
            <a:off x="398175" y="613930"/>
            <a:ext cx="3383280" cy="400110"/>
          </a:xfrm>
          <a:prstGeom prst="rect">
            <a:avLst/>
          </a:prstGeom>
          <a:noFill/>
        </p:spPr>
        <p:txBody>
          <a:bodyPr wrap="square" rtlCol="0">
            <a:spAutoFit/>
          </a:bodyPr>
          <a:lstStyle/>
          <a:p>
            <a:r>
              <a:rPr lang="en-US" sz="2000" b="1" dirty="0">
                <a:solidFill>
                  <a:srgbClr val="064CA0"/>
                </a:solidFill>
                <a:latin typeface="Arial" panose="020B0604020202020204" pitchFamily="34" charset="0"/>
                <a:cs typeface="Arial" panose="020B0604020202020204" pitchFamily="34" charset="0"/>
              </a:rPr>
              <a:t>Conclusion</a:t>
            </a:r>
          </a:p>
        </p:txBody>
      </p:sp>
      <p:pic>
        <p:nvPicPr>
          <p:cNvPr id="9" name="Picture 8" descr="A cartoon of people standing on an elephant&#10;&#10;Description automatically generated">
            <a:extLst>
              <a:ext uri="{FF2B5EF4-FFF2-40B4-BE49-F238E27FC236}">
                <a16:creationId xmlns:a16="http://schemas.microsoft.com/office/drawing/2014/main" id="{F5B30D52-74A1-24A7-176C-F491C686E43E}"/>
              </a:ext>
            </a:extLst>
          </p:cNvPr>
          <p:cNvPicPr>
            <a:picLocks noChangeAspect="1"/>
          </p:cNvPicPr>
          <p:nvPr/>
        </p:nvPicPr>
        <p:blipFill>
          <a:blip r:embed="rId5"/>
          <a:stretch>
            <a:fillRect/>
          </a:stretch>
        </p:blipFill>
        <p:spPr>
          <a:xfrm>
            <a:off x="636879" y="1627207"/>
            <a:ext cx="3321566" cy="2880000"/>
          </a:xfrm>
          <a:prstGeom prst="rect">
            <a:avLst/>
          </a:prstGeom>
        </p:spPr>
      </p:pic>
    </p:spTree>
    <p:extLst>
      <p:ext uri="{BB962C8B-B14F-4D97-AF65-F5344CB8AC3E}">
        <p14:creationId xmlns:p14="http://schemas.microsoft.com/office/powerpoint/2010/main" val="2514613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795300-9B2D-6C4D-A44C-AC26E9294152}"/>
              </a:ext>
            </a:extLst>
          </p:cNvPr>
          <p:cNvPicPr>
            <a:picLocks noChangeAspect="1"/>
          </p:cNvPicPr>
          <p:nvPr/>
        </p:nvPicPr>
        <p:blipFill>
          <a:blip r:embed="rId2"/>
          <a:srcRect/>
          <a:stretch/>
        </p:blipFill>
        <p:spPr>
          <a:xfrm>
            <a:off x="1357" y="764"/>
            <a:ext cx="9141285" cy="5141972"/>
          </a:xfrm>
          <a:prstGeom prst="rect">
            <a:avLst/>
          </a:prstGeom>
        </p:spPr>
      </p:pic>
      <p:sp>
        <p:nvSpPr>
          <p:cNvPr id="10" name="TextBox 9">
            <a:extLst>
              <a:ext uri="{FF2B5EF4-FFF2-40B4-BE49-F238E27FC236}">
                <a16:creationId xmlns:a16="http://schemas.microsoft.com/office/drawing/2014/main" id="{E0A48CE8-A845-4B43-8377-B1A439D48262}"/>
              </a:ext>
            </a:extLst>
          </p:cNvPr>
          <p:cNvSpPr txBox="1"/>
          <p:nvPr/>
        </p:nvSpPr>
        <p:spPr>
          <a:xfrm>
            <a:off x="2880359" y="2109636"/>
            <a:ext cx="3383280" cy="584775"/>
          </a:xfrm>
          <a:prstGeom prst="rect">
            <a:avLst/>
          </a:prstGeom>
          <a:noFill/>
        </p:spPr>
        <p:txBody>
          <a:bodyPr wrap="square" rtlCol="0">
            <a:spAutoFit/>
          </a:bodyPr>
          <a:lstStyle/>
          <a:p>
            <a:r>
              <a:rPr lang="en-US" sz="1200" dirty="0">
                <a:solidFill>
                  <a:schemeClr val="accent3">
                    <a:lumMod val="75000"/>
                  </a:schemeClr>
                </a:solidFill>
                <a:latin typeface="Arial" panose="020B0604020202020204" pitchFamily="34" charset="0"/>
                <a:cs typeface="Arial" panose="020B0604020202020204" pitchFamily="34" charset="0"/>
              </a:rPr>
              <a:t>	</a:t>
            </a:r>
            <a:r>
              <a:rPr lang="en-US" sz="3200" b="1" dirty="0">
                <a:solidFill>
                  <a:srgbClr val="232D82"/>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4056977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C107F2-E5F0-B947-ADD2-8C2335F42B5F}"/>
              </a:ext>
            </a:extLst>
          </p:cNvPr>
          <p:cNvPicPr>
            <a:picLocks noChangeAspect="1"/>
          </p:cNvPicPr>
          <p:nvPr/>
        </p:nvPicPr>
        <p:blipFill>
          <a:blip r:embed="rId2"/>
          <a:srcRect/>
          <a:stretch/>
        </p:blipFill>
        <p:spPr>
          <a:xfrm>
            <a:off x="1357" y="762"/>
            <a:ext cx="9141285" cy="5141972"/>
          </a:xfrm>
          <a:prstGeom prst="rect">
            <a:avLst/>
          </a:prstGeom>
        </p:spPr>
      </p:pic>
    </p:spTree>
    <p:extLst>
      <p:ext uri="{BB962C8B-B14F-4D97-AF65-F5344CB8AC3E}">
        <p14:creationId xmlns:p14="http://schemas.microsoft.com/office/powerpoint/2010/main" val="433310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47B16-6782-6CA6-F973-E5600BBE3A1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80F0EA5-B63F-60A4-FE2D-5DCA762E434A}"/>
              </a:ext>
            </a:extLst>
          </p:cNvPr>
          <p:cNvPicPr>
            <a:picLocks noChangeAspect="1"/>
          </p:cNvPicPr>
          <p:nvPr/>
        </p:nvPicPr>
        <p:blipFill>
          <a:blip r:embed="rId2"/>
          <a:srcRect/>
          <a:stretch/>
        </p:blipFill>
        <p:spPr>
          <a:xfrm>
            <a:off x="1355" y="761"/>
            <a:ext cx="9141288" cy="5141974"/>
          </a:xfrm>
          <a:prstGeom prst="rect">
            <a:avLst/>
          </a:prstGeom>
        </p:spPr>
      </p:pic>
      <p:sp>
        <p:nvSpPr>
          <p:cNvPr id="13" name="TextBox 12">
            <a:extLst>
              <a:ext uri="{FF2B5EF4-FFF2-40B4-BE49-F238E27FC236}">
                <a16:creationId xmlns:a16="http://schemas.microsoft.com/office/drawing/2014/main" id="{89B2EBC8-0296-59BA-44BF-CCA583958736}"/>
              </a:ext>
            </a:extLst>
          </p:cNvPr>
          <p:cNvSpPr txBox="1"/>
          <p:nvPr/>
        </p:nvSpPr>
        <p:spPr>
          <a:xfrm>
            <a:off x="439364" y="1028155"/>
            <a:ext cx="3383280" cy="400110"/>
          </a:xfrm>
          <a:prstGeom prst="rect">
            <a:avLst/>
          </a:prstGeom>
          <a:noFill/>
        </p:spPr>
        <p:txBody>
          <a:bodyPr wrap="square" rtlCol="0">
            <a:spAutoFit/>
          </a:bodyPr>
          <a:lstStyle/>
          <a:p>
            <a:r>
              <a:rPr lang="en-US" sz="2000" b="1" dirty="0">
                <a:solidFill>
                  <a:srgbClr val="064CA0"/>
                </a:solidFill>
                <a:latin typeface="Arial" panose="020B0604020202020204" pitchFamily="34" charset="0"/>
                <a:cs typeface="Arial" panose="020B0604020202020204" pitchFamily="34" charset="0"/>
              </a:rPr>
              <a:t>Outline</a:t>
            </a:r>
          </a:p>
        </p:txBody>
      </p:sp>
      <p:sp>
        <p:nvSpPr>
          <p:cNvPr id="14" name="TextBox 13">
            <a:extLst>
              <a:ext uri="{FF2B5EF4-FFF2-40B4-BE49-F238E27FC236}">
                <a16:creationId xmlns:a16="http://schemas.microsoft.com/office/drawing/2014/main" id="{B95D6E74-673D-000F-10CC-4A056A6B7472}"/>
              </a:ext>
            </a:extLst>
          </p:cNvPr>
          <p:cNvSpPr txBox="1"/>
          <p:nvPr/>
        </p:nvSpPr>
        <p:spPr>
          <a:xfrm>
            <a:off x="439364" y="1682370"/>
            <a:ext cx="8445436" cy="1546577"/>
          </a:xfrm>
          <a:prstGeom prst="rect">
            <a:avLst/>
          </a:prstGeom>
          <a:noFill/>
        </p:spPr>
        <p:txBody>
          <a:bodyPr wrap="square" rtlCol="0">
            <a:spAutoFit/>
          </a:bodyPr>
          <a:lstStyle/>
          <a:p>
            <a:pPr marL="171450" indent="-171450">
              <a:buFont typeface="Wingdings" panose="05000000000000000000" pitchFamily="2" charset="2"/>
              <a:buChar char="q"/>
            </a:pPr>
            <a:r>
              <a:rPr lang="en-US" sz="1350" dirty="0">
                <a:latin typeface="Arial" panose="020B0604020202020204" pitchFamily="34" charset="0"/>
                <a:cs typeface="Arial" panose="020B0604020202020204" pitchFamily="34" charset="0"/>
              </a:rPr>
              <a:t> Preamble</a:t>
            </a:r>
          </a:p>
          <a:p>
            <a:endParaRPr lang="en-US" sz="135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US" sz="1350" dirty="0">
                <a:latin typeface="Arial" panose="020B0604020202020204" pitchFamily="34" charset="0"/>
                <a:cs typeface="Arial" panose="020B0604020202020204" pitchFamily="34" charset="0"/>
              </a:rPr>
              <a:t> The Legal Framework: Land Act, 2012 | Land Registration Act, 2012 | Land Laws (Amendment) Act, 2016</a:t>
            </a:r>
          </a:p>
          <a:p>
            <a:endParaRPr lang="en-US" sz="135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US" sz="1350" dirty="0">
                <a:latin typeface="Arial" panose="020B0604020202020204" pitchFamily="34" charset="0"/>
                <a:cs typeface="Arial" panose="020B0604020202020204" pitchFamily="34" charset="0"/>
              </a:rPr>
              <a:t> A Risk Perspective</a:t>
            </a:r>
          </a:p>
          <a:p>
            <a:endParaRPr lang="en-US" sz="135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US" sz="1350" dirty="0">
                <a:latin typeface="Arial" panose="020B0604020202020204" pitchFamily="34" charset="0"/>
                <a:cs typeface="Arial" panose="020B0604020202020204" pitchFamily="34" charset="0"/>
              </a:rPr>
              <a:t> Conclusion</a:t>
            </a:r>
          </a:p>
        </p:txBody>
      </p:sp>
    </p:spTree>
    <p:extLst>
      <p:ext uri="{BB962C8B-B14F-4D97-AF65-F5344CB8AC3E}">
        <p14:creationId xmlns:p14="http://schemas.microsoft.com/office/powerpoint/2010/main" val="3866262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2C19ED-97C2-B046-8F27-CFED1B25878E}"/>
              </a:ext>
            </a:extLst>
          </p:cNvPr>
          <p:cNvPicPr>
            <a:picLocks noChangeAspect="1"/>
          </p:cNvPicPr>
          <p:nvPr/>
        </p:nvPicPr>
        <p:blipFill>
          <a:blip r:embed="rId2"/>
          <a:srcRect/>
          <a:stretch/>
        </p:blipFill>
        <p:spPr>
          <a:xfrm>
            <a:off x="1355" y="762"/>
            <a:ext cx="9141287" cy="5141974"/>
          </a:xfrm>
          <a:prstGeom prst="rect">
            <a:avLst/>
          </a:prstGeom>
        </p:spPr>
      </p:pic>
      <p:sp>
        <p:nvSpPr>
          <p:cNvPr id="8" name="TextBox 7">
            <a:extLst>
              <a:ext uri="{FF2B5EF4-FFF2-40B4-BE49-F238E27FC236}">
                <a16:creationId xmlns:a16="http://schemas.microsoft.com/office/drawing/2014/main" id="{4B1BAE6C-DB7B-D64B-9428-0E1A8D53C101}"/>
              </a:ext>
            </a:extLst>
          </p:cNvPr>
          <p:cNvSpPr txBox="1"/>
          <p:nvPr/>
        </p:nvSpPr>
        <p:spPr>
          <a:xfrm>
            <a:off x="398175" y="158221"/>
            <a:ext cx="3383280" cy="400110"/>
          </a:xfrm>
          <a:prstGeom prst="rect">
            <a:avLst/>
          </a:prstGeom>
          <a:noFill/>
        </p:spPr>
        <p:txBody>
          <a:bodyPr wrap="square" rtlCol="0">
            <a:spAutoFit/>
          </a:bodyPr>
          <a:lstStyle/>
          <a:p>
            <a:r>
              <a:rPr lang="en-US" sz="2000" b="1" dirty="0">
                <a:solidFill>
                  <a:srgbClr val="064CA0"/>
                </a:solidFill>
                <a:latin typeface="Arial" panose="020B0604020202020204" pitchFamily="34" charset="0"/>
                <a:cs typeface="Arial" panose="020B0604020202020204" pitchFamily="34" charset="0"/>
              </a:rPr>
              <a:t>Preamble</a:t>
            </a:r>
          </a:p>
        </p:txBody>
      </p:sp>
      <p:sp>
        <p:nvSpPr>
          <p:cNvPr id="9" name="TextBox 8">
            <a:extLst>
              <a:ext uri="{FF2B5EF4-FFF2-40B4-BE49-F238E27FC236}">
                <a16:creationId xmlns:a16="http://schemas.microsoft.com/office/drawing/2014/main" id="{1824F034-B9B4-9246-B7F6-769014BA4894}"/>
              </a:ext>
            </a:extLst>
          </p:cNvPr>
          <p:cNvSpPr txBox="1"/>
          <p:nvPr/>
        </p:nvSpPr>
        <p:spPr>
          <a:xfrm>
            <a:off x="398175" y="614409"/>
            <a:ext cx="3383280" cy="461665"/>
          </a:xfrm>
          <a:prstGeom prst="rect">
            <a:avLst/>
          </a:prstGeom>
          <a:noFill/>
        </p:spPr>
        <p:txBody>
          <a:bodyPr wrap="square" rtlCol="0">
            <a:spAutoFit/>
          </a:bodyPr>
          <a:lstStyle/>
          <a:p>
            <a:r>
              <a:rPr lang="en-US" sz="1200" dirty="0">
                <a:solidFill>
                  <a:srgbClr val="064CA0"/>
                </a:solidFill>
                <a:latin typeface="Arial" panose="020B0604020202020204" pitchFamily="34" charset="0"/>
                <a:cs typeface="Arial" panose="020B0604020202020204" pitchFamily="34" charset="0"/>
              </a:rPr>
              <a:t>The Blind Men and the Elephant  </a:t>
            </a:r>
          </a:p>
          <a:p>
            <a:r>
              <a:rPr lang="en-US" sz="1200" dirty="0">
                <a:solidFill>
                  <a:srgbClr val="064CA0"/>
                </a:solidFill>
                <a:latin typeface="Arial" panose="020B0604020202020204" pitchFamily="34" charset="0"/>
                <a:cs typeface="Arial" panose="020B0604020202020204" pitchFamily="34" charset="0"/>
              </a:rPr>
              <a:t>📸ResearchGate</a:t>
            </a:r>
          </a:p>
        </p:txBody>
      </p:sp>
      <p:pic>
        <p:nvPicPr>
          <p:cNvPr id="4" name="Picture 3">
            <a:extLst>
              <a:ext uri="{FF2B5EF4-FFF2-40B4-BE49-F238E27FC236}">
                <a16:creationId xmlns:a16="http://schemas.microsoft.com/office/drawing/2014/main" id="{37C5ABE6-C0DF-158A-0A8B-4611640F1E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1133" y="947072"/>
            <a:ext cx="4731057" cy="4104000"/>
          </a:xfrm>
          <a:prstGeom prst="rect">
            <a:avLst/>
          </a:prstGeom>
          <a:noFill/>
          <a:ln>
            <a:noFill/>
          </a:ln>
        </p:spPr>
      </p:pic>
    </p:spTree>
    <p:extLst>
      <p:ext uri="{BB962C8B-B14F-4D97-AF65-F5344CB8AC3E}">
        <p14:creationId xmlns:p14="http://schemas.microsoft.com/office/powerpoint/2010/main" val="1203173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5EFF0D-6520-3D06-3AB8-803E80FCA459}"/>
              </a:ext>
            </a:extLst>
          </p:cNvPr>
          <p:cNvPicPr>
            <a:picLocks noChangeAspect="1"/>
          </p:cNvPicPr>
          <p:nvPr/>
        </p:nvPicPr>
        <p:blipFill>
          <a:blip r:embed="rId2"/>
          <a:srcRect/>
          <a:stretch/>
        </p:blipFill>
        <p:spPr>
          <a:xfrm>
            <a:off x="1355" y="762"/>
            <a:ext cx="9141287" cy="5141974"/>
          </a:xfrm>
          <a:prstGeom prst="rect">
            <a:avLst/>
          </a:prstGeom>
        </p:spPr>
      </p:pic>
      <p:sp>
        <p:nvSpPr>
          <p:cNvPr id="5" name="TextBox 4">
            <a:extLst>
              <a:ext uri="{FF2B5EF4-FFF2-40B4-BE49-F238E27FC236}">
                <a16:creationId xmlns:a16="http://schemas.microsoft.com/office/drawing/2014/main" id="{E10BAC42-C41D-FC4D-9962-982298BD4384}"/>
              </a:ext>
            </a:extLst>
          </p:cNvPr>
          <p:cNvSpPr txBox="1"/>
          <p:nvPr/>
        </p:nvSpPr>
        <p:spPr>
          <a:xfrm>
            <a:off x="398175" y="1279087"/>
            <a:ext cx="6622144" cy="2708434"/>
          </a:xfrm>
          <a:prstGeom prst="rect">
            <a:avLst/>
          </a:prstGeom>
          <a:noFill/>
        </p:spPr>
        <p:txBody>
          <a:bodyPr wrap="square" rtlCol="0">
            <a:spAutoFit/>
          </a:bodyPr>
          <a:lstStyle/>
          <a:p>
            <a:r>
              <a:rPr lang="en-US" sz="1600" b="1" dirty="0">
                <a:solidFill>
                  <a:srgbClr val="064CA0"/>
                </a:solidFill>
                <a:latin typeface="Arial" panose="020B0604020202020204" pitchFamily="34" charset="0"/>
                <a:cs typeface="Arial" panose="020B0604020202020204" pitchFamily="34" charset="0"/>
              </a:rPr>
              <a:t>In context:</a:t>
            </a:r>
          </a:p>
          <a:p>
            <a:endParaRPr lang="en-ZA" altLang="en-US" sz="1600" b="1" i="1" dirty="0">
              <a:solidFill>
                <a:schemeClr val="accent3">
                  <a:lumMod val="75000"/>
                </a:schemeClr>
              </a:solidFill>
              <a:latin typeface="Arial" panose="020B0604020202020204" pitchFamily="34" charset="0"/>
              <a:cs typeface="Arial" panose="020B0604020202020204" pitchFamily="34" charset="0"/>
            </a:endParaRPr>
          </a:p>
          <a:p>
            <a:pPr marL="228600" indent="-228600" algn="just">
              <a:buFont typeface="Wingdings" pitchFamily="2" charset="2"/>
              <a:buChar char="§"/>
            </a:pPr>
            <a:r>
              <a:rPr lang="en-US" altLang="en-US" sz="1600" dirty="0">
                <a:latin typeface="Arial" panose="020B0604020202020204" pitchFamily="34" charset="0"/>
                <a:cs typeface="Arial" panose="020B0604020202020204" pitchFamily="34" charset="0"/>
              </a:rPr>
              <a:t>Each party’s perspective (tenant, advocate, landlord) may differ, leading to fragmented understanding and decision-making</a:t>
            </a:r>
          </a:p>
          <a:p>
            <a:pPr algn="just"/>
            <a:endParaRPr lang="en-US" altLang="en-US" sz="1600" dirty="0">
              <a:latin typeface="Arial" panose="020B0604020202020204" pitchFamily="34" charset="0"/>
              <a:cs typeface="Arial" panose="020B0604020202020204" pitchFamily="34" charset="0"/>
            </a:endParaRPr>
          </a:p>
          <a:p>
            <a:pPr marL="228600" indent="-228600" algn="just">
              <a:buFont typeface="Wingdings" pitchFamily="2" charset="2"/>
              <a:buChar char="§"/>
            </a:pPr>
            <a:r>
              <a:rPr lang="en-US" altLang="en-US" sz="1600" dirty="0">
                <a:latin typeface="Arial" panose="020B0604020202020204" pitchFamily="34" charset="0"/>
                <a:cs typeface="Arial" panose="020B0604020202020204" pitchFamily="34" charset="0"/>
              </a:rPr>
              <a:t>The importance of registration might be overlooked or minimized because some parties perceive it as a minor administrative step, failing to recognize the long-term risks</a:t>
            </a:r>
            <a:endParaRPr lang="en-US" sz="1600" dirty="0">
              <a:latin typeface="Arial" panose="020B0604020202020204" pitchFamily="34" charset="0"/>
              <a:cs typeface="Arial" panose="020B0604020202020204" pitchFamily="34" charset="0"/>
            </a:endParaRPr>
          </a:p>
          <a:p>
            <a:endParaRPr lang="en-US" sz="1400" dirty="0">
              <a:solidFill>
                <a:schemeClr val="accent3">
                  <a:lumMod val="75000"/>
                </a:schemeClr>
              </a:solidFill>
              <a:latin typeface="Arial" panose="020B0604020202020204" pitchFamily="34" charset="0"/>
              <a:cs typeface="Arial" panose="020B0604020202020204" pitchFamily="34" charset="0"/>
            </a:endParaRPr>
          </a:p>
          <a:p>
            <a:endParaRPr lang="en-US" sz="1400" dirty="0">
              <a:solidFill>
                <a:schemeClr val="accent3">
                  <a:lumMod val="75000"/>
                </a:schemeClr>
              </a:solidFill>
              <a:latin typeface="Arial" panose="020B0604020202020204" pitchFamily="34" charset="0"/>
              <a:cs typeface="Arial" panose="020B0604020202020204" pitchFamily="34" charset="0"/>
            </a:endParaRPr>
          </a:p>
          <a:p>
            <a:endParaRPr lang="en-ZA" altLang="en-US" sz="1400" dirty="0">
              <a:solidFill>
                <a:schemeClr val="accent3">
                  <a:lumMod val="75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CF25986-22DF-437E-6673-4EC6731816DC}"/>
              </a:ext>
            </a:extLst>
          </p:cNvPr>
          <p:cNvSpPr txBox="1"/>
          <p:nvPr/>
        </p:nvSpPr>
        <p:spPr>
          <a:xfrm>
            <a:off x="398175" y="296720"/>
            <a:ext cx="3383280" cy="400110"/>
          </a:xfrm>
          <a:prstGeom prst="rect">
            <a:avLst/>
          </a:prstGeom>
          <a:noFill/>
        </p:spPr>
        <p:txBody>
          <a:bodyPr wrap="square" rtlCol="0">
            <a:spAutoFit/>
          </a:bodyPr>
          <a:lstStyle/>
          <a:p>
            <a:r>
              <a:rPr lang="en-US" sz="2000" b="1" dirty="0">
                <a:solidFill>
                  <a:srgbClr val="064CA0"/>
                </a:solidFill>
                <a:latin typeface="Arial" panose="020B0604020202020204" pitchFamily="34" charset="0"/>
                <a:cs typeface="Arial" panose="020B0604020202020204" pitchFamily="34" charset="0"/>
              </a:rPr>
              <a:t>Preamble</a:t>
            </a:r>
          </a:p>
        </p:txBody>
      </p:sp>
    </p:spTree>
    <p:extLst>
      <p:ext uri="{BB962C8B-B14F-4D97-AF65-F5344CB8AC3E}">
        <p14:creationId xmlns:p14="http://schemas.microsoft.com/office/powerpoint/2010/main" val="510953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D4E40-50F4-73D4-FEE4-BAA179953E7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5971D10-DED3-04C6-67E0-ECB10D940EDB}"/>
              </a:ext>
            </a:extLst>
          </p:cNvPr>
          <p:cNvPicPr>
            <a:picLocks noChangeAspect="1"/>
          </p:cNvPicPr>
          <p:nvPr/>
        </p:nvPicPr>
        <p:blipFill>
          <a:blip r:embed="rId2"/>
          <a:srcRect/>
          <a:stretch/>
        </p:blipFill>
        <p:spPr>
          <a:xfrm>
            <a:off x="1355" y="762"/>
            <a:ext cx="9141287" cy="5141974"/>
          </a:xfrm>
          <a:prstGeom prst="rect">
            <a:avLst/>
          </a:prstGeom>
        </p:spPr>
      </p:pic>
      <p:sp>
        <p:nvSpPr>
          <p:cNvPr id="5" name="TextBox 4">
            <a:extLst>
              <a:ext uri="{FF2B5EF4-FFF2-40B4-BE49-F238E27FC236}">
                <a16:creationId xmlns:a16="http://schemas.microsoft.com/office/drawing/2014/main" id="{238C2DB8-DE18-2D48-02BF-6A88E8402313}"/>
              </a:ext>
            </a:extLst>
          </p:cNvPr>
          <p:cNvSpPr txBox="1"/>
          <p:nvPr/>
        </p:nvSpPr>
        <p:spPr>
          <a:xfrm>
            <a:off x="398175" y="1084687"/>
            <a:ext cx="6622144" cy="1477328"/>
          </a:xfrm>
          <a:prstGeom prst="rect">
            <a:avLst/>
          </a:prstGeom>
          <a:noFill/>
        </p:spPr>
        <p:txBody>
          <a:bodyPr wrap="square" rtlCol="0">
            <a:spAutoFit/>
          </a:bodyPr>
          <a:lstStyle/>
          <a:p>
            <a:r>
              <a:rPr lang="en-US" sz="1600" i="1" dirty="0">
                <a:solidFill>
                  <a:srgbClr val="064CA0"/>
                </a:solidFill>
                <a:latin typeface="Arial" panose="020B0604020202020204" pitchFamily="34" charset="0"/>
                <a:cs typeface="Arial" panose="020B0604020202020204" pitchFamily="34" charset="0"/>
              </a:rPr>
              <a:t>The Land Act, 2012</a:t>
            </a:r>
          </a:p>
          <a:p>
            <a:endParaRPr lang="en-ZA" altLang="en-US" sz="1600" b="1" i="1" dirty="0">
              <a:solidFill>
                <a:schemeClr val="accent3">
                  <a:lumMod val="75000"/>
                </a:schemeClr>
              </a:solidFill>
              <a:latin typeface="Arial" panose="020B0604020202020204" pitchFamily="34" charset="0"/>
              <a:cs typeface="Arial" panose="020B0604020202020204" pitchFamily="34" charset="0"/>
            </a:endParaRPr>
          </a:p>
          <a:p>
            <a:pPr marL="228600" indent="-228600" algn="just">
              <a:buFont typeface="Wingdings" pitchFamily="2" charset="2"/>
              <a:buChar char="§"/>
            </a:pPr>
            <a:r>
              <a:rPr lang="en-US" altLang="en-US" sz="1600" b="1" dirty="0">
                <a:latin typeface="Arial" panose="020B0604020202020204" pitchFamily="34" charset="0"/>
                <a:cs typeface="Arial" panose="020B0604020202020204" pitchFamily="34" charset="0"/>
              </a:rPr>
              <a:t>Section 2 – </a:t>
            </a:r>
            <a:r>
              <a:rPr lang="en-US" altLang="en-US" sz="1600" dirty="0">
                <a:latin typeface="Arial" panose="020B0604020202020204" pitchFamily="34" charset="0"/>
                <a:cs typeface="Arial" panose="020B0604020202020204" pitchFamily="34" charset="0"/>
              </a:rPr>
              <a:t>Interpretation</a:t>
            </a:r>
          </a:p>
          <a:p>
            <a:pPr algn="just"/>
            <a:endParaRPr lang="en-US" sz="1400" dirty="0">
              <a:solidFill>
                <a:schemeClr val="accent3">
                  <a:lumMod val="75000"/>
                </a:schemeClr>
              </a:solidFill>
              <a:latin typeface="Arial" panose="020B0604020202020204" pitchFamily="34" charset="0"/>
              <a:cs typeface="Arial" panose="020B0604020202020204" pitchFamily="34" charset="0"/>
            </a:endParaRPr>
          </a:p>
          <a:p>
            <a:endParaRPr lang="en-US" sz="1400" dirty="0">
              <a:solidFill>
                <a:schemeClr val="accent3">
                  <a:lumMod val="75000"/>
                </a:schemeClr>
              </a:solidFill>
              <a:latin typeface="Arial" panose="020B0604020202020204" pitchFamily="34" charset="0"/>
              <a:cs typeface="Arial" panose="020B0604020202020204" pitchFamily="34" charset="0"/>
            </a:endParaRPr>
          </a:p>
          <a:p>
            <a:endParaRPr lang="en-ZA" altLang="en-US" sz="1400" dirty="0">
              <a:solidFill>
                <a:schemeClr val="accent3">
                  <a:lumMod val="75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4FFF85-5B18-C67F-C109-3957272EA7DE}"/>
              </a:ext>
            </a:extLst>
          </p:cNvPr>
          <p:cNvSpPr txBox="1"/>
          <p:nvPr/>
        </p:nvSpPr>
        <p:spPr>
          <a:xfrm>
            <a:off x="398175" y="296720"/>
            <a:ext cx="3383280" cy="400110"/>
          </a:xfrm>
          <a:prstGeom prst="rect">
            <a:avLst/>
          </a:prstGeom>
          <a:noFill/>
        </p:spPr>
        <p:txBody>
          <a:bodyPr wrap="square" rtlCol="0">
            <a:spAutoFit/>
          </a:bodyPr>
          <a:lstStyle/>
          <a:p>
            <a:r>
              <a:rPr lang="en-US" sz="2000" b="1" dirty="0">
                <a:solidFill>
                  <a:srgbClr val="064CA0"/>
                </a:solidFill>
                <a:latin typeface="Arial" panose="020B0604020202020204" pitchFamily="34" charset="0"/>
                <a:cs typeface="Arial" panose="020B0604020202020204" pitchFamily="34" charset="0"/>
              </a:rPr>
              <a:t>The Legal Framework</a:t>
            </a:r>
          </a:p>
        </p:txBody>
      </p:sp>
      <p:pic>
        <p:nvPicPr>
          <p:cNvPr id="2" name="Picture 1" descr="A close up of a document&#10;&#10;Description automatically generated">
            <a:extLst>
              <a:ext uri="{FF2B5EF4-FFF2-40B4-BE49-F238E27FC236}">
                <a16:creationId xmlns:a16="http://schemas.microsoft.com/office/drawing/2014/main" id="{0D55291F-D622-9BF7-ED23-7C4634BD6243}"/>
              </a:ext>
            </a:extLst>
          </p:cNvPr>
          <p:cNvPicPr>
            <a:picLocks noChangeAspect="1"/>
          </p:cNvPicPr>
          <p:nvPr/>
        </p:nvPicPr>
        <p:blipFill>
          <a:blip r:embed="rId3"/>
          <a:stretch>
            <a:fillRect/>
          </a:stretch>
        </p:blipFill>
        <p:spPr>
          <a:xfrm>
            <a:off x="904197" y="2010234"/>
            <a:ext cx="5173195" cy="2592000"/>
          </a:xfrm>
          <a:prstGeom prst="rect">
            <a:avLst/>
          </a:prstGeom>
        </p:spPr>
      </p:pic>
    </p:spTree>
    <p:extLst>
      <p:ext uri="{BB962C8B-B14F-4D97-AF65-F5344CB8AC3E}">
        <p14:creationId xmlns:p14="http://schemas.microsoft.com/office/powerpoint/2010/main" val="828562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F64A6-4A33-6D44-1FAA-FB7FD2ADF74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FC4743B-8F8B-9695-4116-AB06EB8515A3}"/>
              </a:ext>
            </a:extLst>
          </p:cNvPr>
          <p:cNvPicPr>
            <a:picLocks noChangeAspect="1"/>
          </p:cNvPicPr>
          <p:nvPr/>
        </p:nvPicPr>
        <p:blipFill>
          <a:blip r:embed="rId2"/>
          <a:srcRect/>
          <a:stretch/>
        </p:blipFill>
        <p:spPr>
          <a:xfrm>
            <a:off x="1355" y="762"/>
            <a:ext cx="9141287" cy="5141974"/>
          </a:xfrm>
          <a:prstGeom prst="rect">
            <a:avLst/>
          </a:prstGeom>
        </p:spPr>
      </p:pic>
      <p:sp>
        <p:nvSpPr>
          <p:cNvPr id="5" name="TextBox 4">
            <a:extLst>
              <a:ext uri="{FF2B5EF4-FFF2-40B4-BE49-F238E27FC236}">
                <a16:creationId xmlns:a16="http://schemas.microsoft.com/office/drawing/2014/main" id="{64B7F7F1-358D-F08C-F954-057448C3673F}"/>
              </a:ext>
            </a:extLst>
          </p:cNvPr>
          <p:cNvSpPr txBox="1"/>
          <p:nvPr/>
        </p:nvSpPr>
        <p:spPr>
          <a:xfrm>
            <a:off x="398175" y="1084687"/>
            <a:ext cx="6622144" cy="1508105"/>
          </a:xfrm>
          <a:prstGeom prst="rect">
            <a:avLst/>
          </a:prstGeom>
          <a:noFill/>
        </p:spPr>
        <p:txBody>
          <a:bodyPr wrap="square" rtlCol="0">
            <a:spAutoFit/>
          </a:bodyPr>
          <a:lstStyle/>
          <a:p>
            <a:r>
              <a:rPr lang="en-US" sz="1600" i="1" dirty="0">
                <a:solidFill>
                  <a:srgbClr val="064CA0"/>
                </a:solidFill>
                <a:latin typeface="Arial" panose="020B0604020202020204" pitchFamily="34" charset="0"/>
                <a:cs typeface="Arial" panose="020B0604020202020204" pitchFamily="34" charset="0"/>
              </a:rPr>
              <a:t>The Land Act, 2012</a:t>
            </a:r>
          </a:p>
          <a:p>
            <a:endParaRPr lang="en-ZA" altLang="en-US" sz="1600" b="1" i="1" dirty="0">
              <a:solidFill>
                <a:schemeClr val="accent3">
                  <a:lumMod val="75000"/>
                </a:schemeClr>
              </a:solidFill>
              <a:latin typeface="Arial" panose="020B0604020202020204" pitchFamily="34" charset="0"/>
              <a:cs typeface="Arial" panose="020B0604020202020204" pitchFamily="34" charset="0"/>
            </a:endParaRPr>
          </a:p>
          <a:p>
            <a:pPr marL="228600" indent="-228600" algn="just">
              <a:buFont typeface="Wingdings" pitchFamily="2" charset="2"/>
              <a:buChar char="§"/>
            </a:pPr>
            <a:r>
              <a:rPr lang="en-US" altLang="en-US" sz="1600" b="1" dirty="0">
                <a:latin typeface="Arial" panose="020B0604020202020204" pitchFamily="34" charset="0"/>
                <a:cs typeface="Arial" panose="020B0604020202020204" pitchFamily="34" charset="0"/>
              </a:rPr>
              <a:t>Section 58(3) – </a:t>
            </a:r>
            <a:r>
              <a:rPr lang="en-US" altLang="en-US" sz="1600" dirty="0">
                <a:latin typeface="Arial" panose="020B0604020202020204" pitchFamily="34" charset="0"/>
                <a:cs typeface="Arial" panose="020B0604020202020204" pitchFamily="34" charset="0"/>
              </a:rPr>
              <a:t>Leases that require registration</a:t>
            </a:r>
          </a:p>
          <a:p>
            <a:pPr algn="just"/>
            <a:endParaRPr lang="en-US" sz="1400" dirty="0">
              <a:solidFill>
                <a:schemeClr val="accent3">
                  <a:lumMod val="75000"/>
                </a:schemeClr>
              </a:solidFill>
              <a:latin typeface="Arial" panose="020B0604020202020204" pitchFamily="34" charset="0"/>
              <a:cs typeface="Arial" panose="020B0604020202020204" pitchFamily="34" charset="0"/>
            </a:endParaRPr>
          </a:p>
          <a:p>
            <a:endParaRPr lang="en-US" sz="1400" dirty="0">
              <a:solidFill>
                <a:schemeClr val="accent3">
                  <a:lumMod val="75000"/>
                </a:schemeClr>
              </a:solidFill>
              <a:latin typeface="Arial" panose="020B0604020202020204" pitchFamily="34" charset="0"/>
              <a:cs typeface="Arial" panose="020B0604020202020204" pitchFamily="34" charset="0"/>
            </a:endParaRPr>
          </a:p>
          <a:p>
            <a:endParaRPr lang="en-ZA" altLang="en-US" sz="1400" dirty="0">
              <a:solidFill>
                <a:schemeClr val="accent3">
                  <a:lumMod val="75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C3EA085-EA9A-6937-0071-D307FAC59679}"/>
              </a:ext>
            </a:extLst>
          </p:cNvPr>
          <p:cNvSpPr txBox="1"/>
          <p:nvPr/>
        </p:nvSpPr>
        <p:spPr>
          <a:xfrm>
            <a:off x="398175" y="296720"/>
            <a:ext cx="3383280" cy="400110"/>
          </a:xfrm>
          <a:prstGeom prst="rect">
            <a:avLst/>
          </a:prstGeom>
          <a:noFill/>
        </p:spPr>
        <p:txBody>
          <a:bodyPr wrap="square" rtlCol="0">
            <a:spAutoFit/>
          </a:bodyPr>
          <a:lstStyle/>
          <a:p>
            <a:r>
              <a:rPr lang="en-US" sz="2000" b="1" dirty="0">
                <a:solidFill>
                  <a:srgbClr val="064CA0"/>
                </a:solidFill>
                <a:latin typeface="Arial" panose="020B0604020202020204" pitchFamily="34" charset="0"/>
                <a:cs typeface="Arial" panose="020B0604020202020204" pitchFamily="34" charset="0"/>
              </a:rPr>
              <a:t>The Legal Framework</a:t>
            </a:r>
          </a:p>
        </p:txBody>
      </p:sp>
      <p:pic>
        <p:nvPicPr>
          <p:cNvPr id="6" name="Picture 5" descr="A close up of a text&#10;&#10;Description automatically generated">
            <a:extLst>
              <a:ext uri="{FF2B5EF4-FFF2-40B4-BE49-F238E27FC236}">
                <a16:creationId xmlns:a16="http://schemas.microsoft.com/office/drawing/2014/main" id="{4E3EEDD8-FEC5-27E6-D217-F151D136F659}"/>
              </a:ext>
            </a:extLst>
          </p:cNvPr>
          <p:cNvPicPr>
            <a:picLocks noChangeAspect="1"/>
          </p:cNvPicPr>
          <p:nvPr/>
        </p:nvPicPr>
        <p:blipFill>
          <a:blip r:embed="rId3"/>
          <a:stretch>
            <a:fillRect/>
          </a:stretch>
        </p:blipFill>
        <p:spPr>
          <a:xfrm>
            <a:off x="637222" y="2144040"/>
            <a:ext cx="4993107" cy="2448000"/>
          </a:xfrm>
          <a:prstGeom prst="rect">
            <a:avLst/>
          </a:prstGeom>
        </p:spPr>
      </p:pic>
    </p:spTree>
    <p:extLst>
      <p:ext uri="{BB962C8B-B14F-4D97-AF65-F5344CB8AC3E}">
        <p14:creationId xmlns:p14="http://schemas.microsoft.com/office/powerpoint/2010/main" val="1124918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2A19D-BDD5-E7EB-1CB9-85281775984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5F042BF-77E2-0AB5-4B18-7C1636D49217}"/>
              </a:ext>
            </a:extLst>
          </p:cNvPr>
          <p:cNvPicPr>
            <a:picLocks noChangeAspect="1"/>
          </p:cNvPicPr>
          <p:nvPr/>
        </p:nvPicPr>
        <p:blipFill>
          <a:blip r:embed="rId2"/>
          <a:srcRect/>
          <a:stretch/>
        </p:blipFill>
        <p:spPr>
          <a:xfrm>
            <a:off x="1355" y="762"/>
            <a:ext cx="9141287" cy="5141974"/>
          </a:xfrm>
          <a:prstGeom prst="rect">
            <a:avLst/>
          </a:prstGeom>
        </p:spPr>
      </p:pic>
      <p:sp>
        <p:nvSpPr>
          <p:cNvPr id="5" name="TextBox 4">
            <a:extLst>
              <a:ext uri="{FF2B5EF4-FFF2-40B4-BE49-F238E27FC236}">
                <a16:creationId xmlns:a16="http://schemas.microsoft.com/office/drawing/2014/main" id="{C5E68C59-1684-F748-44D6-28AE13CDE001}"/>
              </a:ext>
            </a:extLst>
          </p:cNvPr>
          <p:cNvSpPr txBox="1"/>
          <p:nvPr/>
        </p:nvSpPr>
        <p:spPr>
          <a:xfrm>
            <a:off x="398174" y="775087"/>
            <a:ext cx="7428226" cy="1754326"/>
          </a:xfrm>
          <a:prstGeom prst="rect">
            <a:avLst/>
          </a:prstGeom>
          <a:noFill/>
        </p:spPr>
        <p:txBody>
          <a:bodyPr wrap="square" rtlCol="0">
            <a:spAutoFit/>
          </a:bodyPr>
          <a:lstStyle/>
          <a:p>
            <a:r>
              <a:rPr lang="en-US" sz="1600" i="1" dirty="0">
                <a:solidFill>
                  <a:srgbClr val="064CA0"/>
                </a:solidFill>
                <a:latin typeface="Arial" panose="020B0604020202020204" pitchFamily="34" charset="0"/>
                <a:cs typeface="Arial" panose="020B0604020202020204" pitchFamily="34" charset="0"/>
              </a:rPr>
              <a:t>The Land Registration Act, 2012</a:t>
            </a:r>
          </a:p>
          <a:p>
            <a:endParaRPr lang="en-ZA" altLang="en-US" sz="500" b="1" i="1" dirty="0">
              <a:solidFill>
                <a:schemeClr val="accent3">
                  <a:lumMod val="75000"/>
                </a:schemeClr>
              </a:solidFill>
              <a:latin typeface="Arial" panose="020B0604020202020204" pitchFamily="34" charset="0"/>
              <a:cs typeface="Arial" panose="020B0604020202020204" pitchFamily="34" charset="0"/>
            </a:endParaRPr>
          </a:p>
          <a:p>
            <a:pPr marL="228600" indent="-228600" algn="just">
              <a:buFont typeface="Wingdings" pitchFamily="2" charset="2"/>
              <a:buChar char="§"/>
            </a:pPr>
            <a:r>
              <a:rPr lang="en-US" altLang="en-US" sz="1500" b="1" dirty="0">
                <a:latin typeface="Arial" panose="020B0604020202020204" pitchFamily="34" charset="0"/>
                <a:cs typeface="Arial" panose="020B0604020202020204" pitchFamily="34" charset="0"/>
              </a:rPr>
              <a:t>Section 24 – </a:t>
            </a:r>
            <a:r>
              <a:rPr lang="en-US" altLang="en-US" sz="1500" dirty="0">
                <a:latin typeface="Arial" panose="020B0604020202020204" pitchFamily="34" charset="0"/>
                <a:cs typeface="Times New Roman" panose="02020603050405020304" pitchFamily="18" charset="0"/>
              </a:rPr>
              <a:t>E</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stablishes the legal significance of registering an interest in land. </a:t>
            </a:r>
            <a:r>
              <a:rPr lang="en-US" sz="1500" dirty="0">
                <a:latin typeface="Arial" panose="020B0604020202020204" pitchFamily="34" charset="0"/>
                <a:ea typeface="Times New Roman" panose="02020603050405020304" pitchFamily="18" charset="0"/>
                <a:cs typeface="Times New Roman" panose="02020603050405020304" pitchFamily="18" charset="0"/>
              </a:rPr>
              <a:t>It differs from the “disposition of a lease” under </a:t>
            </a:r>
            <a:r>
              <a:rPr lang="en-US" sz="1500" b="1" dirty="0">
                <a:latin typeface="Arial" panose="020B0604020202020204" pitchFamily="34" charset="0"/>
                <a:ea typeface="Times New Roman" panose="02020603050405020304" pitchFamily="18" charset="0"/>
                <a:cs typeface="Times New Roman" panose="02020603050405020304" pitchFamily="18" charset="0"/>
              </a:rPr>
              <a:t>section 32 </a:t>
            </a:r>
            <a:r>
              <a:rPr lang="en-US" sz="1500" dirty="0">
                <a:latin typeface="Arial" panose="020B0604020202020204" pitchFamily="34" charset="0"/>
                <a:ea typeface="Times New Roman" panose="02020603050405020304" pitchFamily="18" charset="0"/>
                <a:cs typeface="Times New Roman" panose="02020603050405020304" pitchFamily="18" charset="0"/>
              </a:rPr>
              <a:t>which includes an assignment, sublease, surrender, novation, or variation </a:t>
            </a:r>
            <a:endParaRPr lang="en-US" altLang="en-US" sz="1500" b="1" dirty="0">
              <a:latin typeface="Arial" panose="020B0604020202020204" pitchFamily="34" charset="0"/>
              <a:cs typeface="Arial" panose="020B0604020202020204" pitchFamily="34" charset="0"/>
            </a:endParaRPr>
          </a:p>
          <a:p>
            <a:pPr algn="just"/>
            <a:endParaRPr lang="en-US" sz="1400" dirty="0">
              <a:solidFill>
                <a:schemeClr val="accent3">
                  <a:lumMod val="75000"/>
                </a:schemeClr>
              </a:solidFill>
              <a:latin typeface="Arial" panose="020B0604020202020204" pitchFamily="34" charset="0"/>
              <a:cs typeface="Arial" panose="020B0604020202020204" pitchFamily="34" charset="0"/>
            </a:endParaRPr>
          </a:p>
          <a:p>
            <a:endParaRPr lang="en-US" sz="1400" dirty="0">
              <a:solidFill>
                <a:schemeClr val="accent3">
                  <a:lumMod val="75000"/>
                </a:schemeClr>
              </a:solidFill>
              <a:latin typeface="Arial" panose="020B0604020202020204" pitchFamily="34" charset="0"/>
              <a:cs typeface="Arial" panose="020B0604020202020204" pitchFamily="34" charset="0"/>
            </a:endParaRPr>
          </a:p>
          <a:p>
            <a:endParaRPr lang="en-ZA" altLang="en-US" sz="1400" dirty="0">
              <a:solidFill>
                <a:schemeClr val="accent3">
                  <a:lumMod val="75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5811B12-EE37-3811-7A8D-710C015A299A}"/>
              </a:ext>
            </a:extLst>
          </p:cNvPr>
          <p:cNvSpPr txBox="1"/>
          <p:nvPr/>
        </p:nvSpPr>
        <p:spPr>
          <a:xfrm>
            <a:off x="398175" y="296720"/>
            <a:ext cx="3383280" cy="400110"/>
          </a:xfrm>
          <a:prstGeom prst="rect">
            <a:avLst/>
          </a:prstGeom>
          <a:noFill/>
        </p:spPr>
        <p:txBody>
          <a:bodyPr wrap="square" rtlCol="0">
            <a:spAutoFit/>
          </a:bodyPr>
          <a:lstStyle/>
          <a:p>
            <a:r>
              <a:rPr lang="en-US" sz="2000" b="1" dirty="0">
                <a:solidFill>
                  <a:srgbClr val="064CA0"/>
                </a:solidFill>
                <a:latin typeface="Arial" panose="020B0604020202020204" pitchFamily="34" charset="0"/>
                <a:cs typeface="Arial" panose="020B0604020202020204" pitchFamily="34" charset="0"/>
              </a:rPr>
              <a:t>The Legal Framework</a:t>
            </a:r>
          </a:p>
        </p:txBody>
      </p:sp>
      <p:pic>
        <p:nvPicPr>
          <p:cNvPr id="2" name="Picture 1" descr="A close up of a document&#10;&#10;Description automatically generated">
            <a:extLst>
              <a:ext uri="{FF2B5EF4-FFF2-40B4-BE49-F238E27FC236}">
                <a16:creationId xmlns:a16="http://schemas.microsoft.com/office/drawing/2014/main" id="{83F43616-34C3-3CA3-51D7-D5692E08254E}"/>
              </a:ext>
            </a:extLst>
          </p:cNvPr>
          <p:cNvPicPr>
            <a:picLocks noChangeAspect="1"/>
          </p:cNvPicPr>
          <p:nvPr/>
        </p:nvPicPr>
        <p:blipFill>
          <a:blip r:embed="rId3"/>
          <a:stretch>
            <a:fillRect/>
          </a:stretch>
        </p:blipFill>
        <p:spPr>
          <a:xfrm>
            <a:off x="705570" y="2075398"/>
            <a:ext cx="4504171" cy="2916000"/>
          </a:xfrm>
          <a:prstGeom prst="rect">
            <a:avLst/>
          </a:prstGeom>
        </p:spPr>
      </p:pic>
    </p:spTree>
    <p:extLst>
      <p:ext uri="{BB962C8B-B14F-4D97-AF65-F5344CB8AC3E}">
        <p14:creationId xmlns:p14="http://schemas.microsoft.com/office/powerpoint/2010/main" val="602906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DBBCB-2F50-DC2F-5ED4-C9AB1B123F1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CD533AA-D8CA-8D0D-7D62-B2C9099268D3}"/>
              </a:ext>
            </a:extLst>
          </p:cNvPr>
          <p:cNvPicPr>
            <a:picLocks noChangeAspect="1"/>
          </p:cNvPicPr>
          <p:nvPr/>
        </p:nvPicPr>
        <p:blipFill>
          <a:blip r:embed="rId2"/>
          <a:srcRect/>
          <a:stretch/>
        </p:blipFill>
        <p:spPr>
          <a:xfrm>
            <a:off x="1355" y="762"/>
            <a:ext cx="9141287" cy="5141974"/>
          </a:xfrm>
          <a:prstGeom prst="rect">
            <a:avLst/>
          </a:prstGeom>
        </p:spPr>
      </p:pic>
      <p:sp>
        <p:nvSpPr>
          <p:cNvPr id="5" name="TextBox 4">
            <a:extLst>
              <a:ext uri="{FF2B5EF4-FFF2-40B4-BE49-F238E27FC236}">
                <a16:creationId xmlns:a16="http://schemas.microsoft.com/office/drawing/2014/main" id="{508DB1AC-5AF0-9146-D3E7-223053F3582D}"/>
              </a:ext>
            </a:extLst>
          </p:cNvPr>
          <p:cNvSpPr txBox="1"/>
          <p:nvPr/>
        </p:nvSpPr>
        <p:spPr>
          <a:xfrm>
            <a:off x="398175" y="825413"/>
            <a:ext cx="6622144" cy="1508105"/>
          </a:xfrm>
          <a:prstGeom prst="rect">
            <a:avLst/>
          </a:prstGeom>
          <a:noFill/>
        </p:spPr>
        <p:txBody>
          <a:bodyPr wrap="square" rtlCol="0">
            <a:spAutoFit/>
          </a:bodyPr>
          <a:lstStyle/>
          <a:p>
            <a:r>
              <a:rPr lang="en-US" sz="1600" i="1" dirty="0">
                <a:solidFill>
                  <a:srgbClr val="064CA0"/>
                </a:solidFill>
                <a:latin typeface="Arial" panose="020B0604020202020204" pitchFamily="34" charset="0"/>
                <a:cs typeface="Arial" panose="020B0604020202020204" pitchFamily="34" charset="0"/>
              </a:rPr>
              <a:t>The Land Registration Act, 2012</a:t>
            </a:r>
          </a:p>
          <a:p>
            <a:endParaRPr lang="en-ZA" altLang="en-US" sz="1600" b="1" i="1" dirty="0">
              <a:solidFill>
                <a:schemeClr val="accent3">
                  <a:lumMod val="75000"/>
                </a:schemeClr>
              </a:solidFill>
              <a:latin typeface="Arial" panose="020B0604020202020204" pitchFamily="34" charset="0"/>
              <a:cs typeface="Arial" panose="020B0604020202020204" pitchFamily="34" charset="0"/>
            </a:endParaRPr>
          </a:p>
          <a:p>
            <a:pPr marL="228600" indent="-228600" algn="just">
              <a:buFont typeface="Wingdings" pitchFamily="2" charset="2"/>
              <a:buChar char="§"/>
            </a:pPr>
            <a:r>
              <a:rPr lang="en-US" altLang="en-US" sz="1600" b="1" dirty="0">
                <a:latin typeface="Arial" panose="020B0604020202020204" pitchFamily="34" charset="0"/>
                <a:cs typeface="Arial" panose="020B0604020202020204" pitchFamily="34" charset="0"/>
              </a:rPr>
              <a:t>Section 36(2) – </a:t>
            </a:r>
            <a:r>
              <a:rPr lang="en-US" altLang="en-US" sz="1600" dirty="0">
                <a:latin typeface="Arial" panose="020B0604020202020204" pitchFamily="34" charset="0"/>
                <a:cs typeface="Arial" panose="020B0604020202020204" pitchFamily="34" charset="0"/>
              </a:rPr>
              <a:t>Clarifies that an unregistered lease can still operate as a contract</a:t>
            </a:r>
            <a:endParaRPr lang="en-US" sz="1400" dirty="0">
              <a:solidFill>
                <a:schemeClr val="accent3">
                  <a:lumMod val="75000"/>
                </a:schemeClr>
              </a:solidFill>
              <a:latin typeface="Arial" panose="020B0604020202020204" pitchFamily="34" charset="0"/>
              <a:cs typeface="Arial" panose="020B0604020202020204" pitchFamily="34" charset="0"/>
            </a:endParaRPr>
          </a:p>
          <a:p>
            <a:endParaRPr lang="en-US" sz="1400" dirty="0">
              <a:solidFill>
                <a:schemeClr val="accent3">
                  <a:lumMod val="75000"/>
                </a:schemeClr>
              </a:solidFill>
              <a:latin typeface="Arial" panose="020B0604020202020204" pitchFamily="34" charset="0"/>
              <a:cs typeface="Arial" panose="020B0604020202020204" pitchFamily="34" charset="0"/>
            </a:endParaRPr>
          </a:p>
          <a:p>
            <a:endParaRPr lang="en-ZA" altLang="en-US" sz="1400" dirty="0">
              <a:solidFill>
                <a:schemeClr val="accent3">
                  <a:lumMod val="75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D735070-0041-3C6D-74E6-9AF727E444C3}"/>
              </a:ext>
            </a:extLst>
          </p:cNvPr>
          <p:cNvSpPr txBox="1"/>
          <p:nvPr/>
        </p:nvSpPr>
        <p:spPr>
          <a:xfrm>
            <a:off x="398175" y="296720"/>
            <a:ext cx="3383280" cy="400110"/>
          </a:xfrm>
          <a:prstGeom prst="rect">
            <a:avLst/>
          </a:prstGeom>
          <a:noFill/>
        </p:spPr>
        <p:txBody>
          <a:bodyPr wrap="square" rtlCol="0">
            <a:spAutoFit/>
          </a:bodyPr>
          <a:lstStyle/>
          <a:p>
            <a:r>
              <a:rPr lang="en-US" sz="2000" b="1" dirty="0">
                <a:solidFill>
                  <a:srgbClr val="064CA0"/>
                </a:solidFill>
                <a:latin typeface="Arial" panose="020B0604020202020204" pitchFamily="34" charset="0"/>
                <a:cs typeface="Arial" panose="020B0604020202020204" pitchFamily="34" charset="0"/>
              </a:rPr>
              <a:t>The Legal Framework</a:t>
            </a:r>
          </a:p>
        </p:txBody>
      </p:sp>
      <p:pic>
        <p:nvPicPr>
          <p:cNvPr id="2" name="Picture 1" descr="A close up of a document&#10;&#10;Description automatically generated">
            <a:extLst>
              <a:ext uri="{FF2B5EF4-FFF2-40B4-BE49-F238E27FC236}">
                <a16:creationId xmlns:a16="http://schemas.microsoft.com/office/drawing/2014/main" id="{0C239450-B66B-CB04-1DB1-89030EB16840}"/>
              </a:ext>
            </a:extLst>
          </p:cNvPr>
          <p:cNvPicPr>
            <a:picLocks noChangeAspect="1"/>
          </p:cNvPicPr>
          <p:nvPr/>
        </p:nvPicPr>
        <p:blipFill>
          <a:blip r:embed="rId3"/>
          <a:stretch>
            <a:fillRect/>
          </a:stretch>
        </p:blipFill>
        <p:spPr>
          <a:xfrm>
            <a:off x="763290" y="2023918"/>
            <a:ext cx="5363361" cy="2592000"/>
          </a:xfrm>
          <a:prstGeom prst="rect">
            <a:avLst/>
          </a:prstGeom>
        </p:spPr>
      </p:pic>
    </p:spTree>
    <p:extLst>
      <p:ext uri="{BB962C8B-B14F-4D97-AF65-F5344CB8AC3E}">
        <p14:creationId xmlns:p14="http://schemas.microsoft.com/office/powerpoint/2010/main" val="1419281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DCEED-3517-615A-053B-2CF25A41A72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53BAB72-4F25-426C-A5E4-C5AB7B740C8E}"/>
              </a:ext>
            </a:extLst>
          </p:cNvPr>
          <p:cNvPicPr>
            <a:picLocks noChangeAspect="1"/>
          </p:cNvPicPr>
          <p:nvPr/>
        </p:nvPicPr>
        <p:blipFill>
          <a:blip r:embed="rId2"/>
          <a:srcRect/>
          <a:stretch/>
        </p:blipFill>
        <p:spPr>
          <a:xfrm>
            <a:off x="1355" y="762"/>
            <a:ext cx="9141287" cy="5141974"/>
          </a:xfrm>
          <a:prstGeom prst="rect">
            <a:avLst/>
          </a:prstGeom>
        </p:spPr>
      </p:pic>
      <p:sp>
        <p:nvSpPr>
          <p:cNvPr id="5" name="TextBox 4">
            <a:extLst>
              <a:ext uri="{FF2B5EF4-FFF2-40B4-BE49-F238E27FC236}">
                <a16:creationId xmlns:a16="http://schemas.microsoft.com/office/drawing/2014/main" id="{A2CFED44-6EA5-27C4-677A-D38932C48FBB}"/>
              </a:ext>
            </a:extLst>
          </p:cNvPr>
          <p:cNvSpPr txBox="1"/>
          <p:nvPr/>
        </p:nvSpPr>
        <p:spPr>
          <a:xfrm>
            <a:off x="398175" y="793201"/>
            <a:ext cx="6622144" cy="1308050"/>
          </a:xfrm>
          <a:prstGeom prst="rect">
            <a:avLst/>
          </a:prstGeom>
          <a:noFill/>
        </p:spPr>
        <p:txBody>
          <a:bodyPr wrap="square" rtlCol="0">
            <a:spAutoFit/>
          </a:bodyPr>
          <a:lstStyle/>
          <a:p>
            <a:r>
              <a:rPr lang="en-US" sz="1600" i="1" dirty="0">
                <a:solidFill>
                  <a:srgbClr val="064CA0"/>
                </a:solidFill>
                <a:latin typeface="Arial" panose="020B0604020202020204" pitchFamily="34" charset="0"/>
                <a:cs typeface="Arial" panose="020B0604020202020204" pitchFamily="34" charset="0"/>
              </a:rPr>
              <a:t>The Land Registration Act, 2012</a:t>
            </a:r>
          </a:p>
          <a:p>
            <a:endParaRPr lang="en-ZA" altLang="en-US" sz="500" b="1" i="1" dirty="0">
              <a:solidFill>
                <a:schemeClr val="accent3">
                  <a:lumMod val="75000"/>
                </a:schemeClr>
              </a:solidFill>
              <a:latin typeface="Arial" panose="020B0604020202020204" pitchFamily="34" charset="0"/>
              <a:cs typeface="Arial" panose="020B0604020202020204" pitchFamily="34" charset="0"/>
            </a:endParaRPr>
          </a:p>
          <a:p>
            <a:pPr marL="228600" indent="-228600" algn="just">
              <a:buFont typeface="Wingdings" pitchFamily="2" charset="2"/>
              <a:buChar char="§"/>
            </a:pPr>
            <a:r>
              <a:rPr lang="en-US" altLang="en-US" sz="1600" b="1" dirty="0">
                <a:latin typeface="Arial" panose="020B0604020202020204" pitchFamily="34" charset="0"/>
                <a:cs typeface="Arial" panose="020B0604020202020204" pitchFamily="34" charset="0"/>
              </a:rPr>
              <a:t>Section 43(2) – </a:t>
            </a:r>
            <a:r>
              <a:rPr lang="en-US" altLang="en-US" sz="1600" dirty="0">
                <a:latin typeface="Arial" panose="020B0604020202020204" pitchFamily="34" charset="0"/>
                <a:cs typeface="Arial" panose="020B0604020202020204" pitchFamily="34" charset="0"/>
              </a:rPr>
              <a:t>Creating a valid lease interest against property</a:t>
            </a:r>
          </a:p>
          <a:p>
            <a:pPr algn="just"/>
            <a:endParaRPr lang="en-US" sz="1400" dirty="0">
              <a:solidFill>
                <a:schemeClr val="accent3">
                  <a:lumMod val="75000"/>
                </a:schemeClr>
              </a:solidFill>
              <a:latin typeface="Arial" panose="020B0604020202020204" pitchFamily="34" charset="0"/>
              <a:cs typeface="Arial" panose="020B0604020202020204" pitchFamily="34" charset="0"/>
            </a:endParaRPr>
          </a:p>
          <a:p>
            <a:endParaRPr lang="en-US" sz="1400" dirty="0">
              <a:solidFill>
                <a:schemeClr val="accent3">
                  <a:lumMod val="75000"/>
                </a:schemeClr>
              </a:solidFill>
              <a:latin typeface="Arial" panose="020B0604020202020204" pitchFamily="34" charset="0"/>
              <a:cs typeface="Arial" panose="020B0604020202020204" pitchFamily="34" charset="0"/>
            </a:endParaRPr>
          </a:p>
          <a:p>
            <a:endParaRPr lang="en-ZA" altLang="en-US" sz="1400" dirty="0">
              <a:solidFill>
                <a:schemeClr val="accent3">
                  <a:lumMod val="75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54C2792-95BD-F6F4-F35D-E01173927CAC}"/>
              </a:ext>
            </a:extLst>
          </p:cNvPr>
          <p:cNvSpPr txBox="1"/>
          <p:nvPr/>
        </p:nvSpPr>
        <p:spPr>
          <a:xfrm>
            <a:off x="398175" y="296720"/>
            <a:ext cx="3383280" cy="400110"/>
          </a:xfrm>
          <a:prstGeom prst="rect">
            <a:avLst/>
          </a:prstGeom>
          <a:noFill/>
        </p:spPr>
        <p:txBody>
          <a:bodyPr wrap="square" rtlCol="0">
            <a:spAutoFit/>
          </a:bodyPr>
          <a:lstStyle/>
          <a:p>
            <a:r>
              <a:rPr lang="en-US" sz="2000" b="1" dirty="0">
                <a:solidFill>
                  <a:srgbClr val="064CA0"/>
                </a:solidFill>
                <a:latin typeface="Arial" panose="020B0604020202020204" pitchFamily="34" charset="0"/>
                <a:cs typeface="Arial" panose="020B0604020202020204" pitchFamily="34" charset="0"/>
              </a:rPr>
              <a:t>The Legal Framework</a:t>
            </a:r>
          </a:p>
        </p:txBody>
      </p:sp>
      <p:pic>
        <p:nvPicPr>
          <p:cNvPr id="2" name="Picture 1" descr="A close-up of a document&#10;&#10;Description automatically generated">
            <a:extLst>
              <a:ext uri="{FF2B5EF4-FFF2-40B4-BE49-F238E27FC236}">
                <a16:creationId xmlns:a16="http://schemas.microsoft.com/office/drawing/2014/main" id="{11484D16-4F8D-7A79-0FAA-C3F079CBC06A}"/>
              </a:ext>
            </a:extLst>
          </p:cNvPr>
          <p:cNvPicPr>
            <a:picLocks noChangeAspect="1"/>
          </p:cNvPicPr>
          <p:nvPr/>
        </p:nvPicPr>
        <p:blipFill>
          <a:blip r:embed="rId3"/>
          <a:stretch>
            <a:fillRect/>
          </a:stretch>
        </p:blipFill>
        <p:spPr>
          <a:xfrm>
            <a:off x="630121" y="1751643"/>
            <a:ext cx="6384974" cy="2916000"/>
          </a:xfrm>
          <a:prstGeom prst="rect">
            <a:avLst/>
          </a:prstGeom>
        </p:spPr>
      </p:pic>
    </p:spTree>
    <p:extLst>
      <p:ext uri="{BB962C8B-B14F-4D97-AF65-F5344CB8AC3E}">
        <p14:creationId xmlns:p14="http://schemas.microsoft.com/office/powerpoint/2010/main" val="36281717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496CFF7860164EAB2FE8C2D39E4E74" ma:contentTypeVersion="17" ma:contentTypeDescription="Create a new document." ma:contentTypeScope="" ma:versionID="be074fa9c2405540ebe22687bd1fcb2c">
  <xsd:schema xmlns:xsd="http://www.w3.org/2001/XMLSchema" xmlns:xs="http://www.w3.org/2001/XMLSchema" xmlns:p="http://schemas.microsoft.com/office/2006/metadata/properties" xmlns:ns2="b00f10ac-aa1d-4b8c-8506-6974d4c19348" xmlns:ns3="e2bde01c-7dc3-4dc0-aa5e-5e6191d0b6d6" targetNamespace="http://schemas.microsoft.com/office/2006/metadata/properties" ma:root="true" ma:fieldsID="36f327f21c3084c2a47bf92b96c15e5a" ns2:_="" ns3:_="">
    <xsd:import namespace="b00f10ac-aa1d-4b8c-8506-6974d4c19348"/>
    <xsd:import namespace="e2bde01c-7dc3-4dc0-aa5e-5e6191d0b6d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0f10ac-aa1d-4b8c-8506-6974d4c193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0dbf95c-ea87-4a18-bcd3-49691b0e295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bde01c-7dc3-4dc0-aa5e-5e6191d0b6d6"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222368c-1c76-4c21-a1af-caa259981652}" ma:internalName="TaxCatchAll" ma:showField="CatchAllData" ma:web="e2bde01c-7dc3-4dc0-aa5e-5e6191d0b6d6">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83F8B6-73EE-48D4-BE85-EBEEED314A61}">
  <ds:schemaRefs>
    <ds:schemaRef ds:uri="http://schemas.microsoft.com/sharepoint/v3/contenttype/forms"/>
  </ds:schemaRefs>
</ds:datastoreItem>
</file>

<file path=customXml/itemProps2.xml><?xml version="1.0" encoding="utf-8"?>
<ds:datastoreItem xmlns:ds="http://schemas.openxmlformats.org/officeDocument/2006/customXml" ds:itemID="{26C9D424-E005-44F9-A651-072CDBF37F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0f10ac-aa1d-4b8c-8506-6974d4c19348"/>
    <ds:schemaRef ds:uri="e2bde01c-7dc3-4dc0-aa5e-5e6191d0b6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1184</TotalTime>
  <Words>626</Words>
  <Application>Microsoft Office PowerPoint</Application>
  <PresentationFormat>On-screen Show (16:9)</PresentationFormat>
  <Paragraphs>78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 The overlooked risk of unregistred leases.pptx</dc:title>
  <dc:creator>Pam Lansdell</dc:creator>
  <cp:lastModifiedBy>CDH Kenya</cp:lastModifiedBy>
  <cp:revision>27</cp:revision>
  <dcterms:created xsi:type="dcterms:W3CDTF">2018-12-03T18:08:27Z</dcterms:created>
  <dcterms:modified xsi:type="dcterms:W3CDTF">2024-11-27T18:10:34Z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ddc26d6-e08a-4677-99b4-b9d001552377_Enabled">
    <vt:lpwstr>true</vt:lpwstr>
  </property>
  <property fmtid="{D5CDD505-2E9C-101B-9397-08002B2CF9AE}" pid="3" name="MSIP_Label_1ddc26d6-e08a-4677-99b4-b9d001552377_SetDate">
    <vt:lpwstr>2024-09-06T12:34:31Z</vt:lpwstr>
  </property>
  <property fmtid="{D5CDD505-2E9C-101B-9397-08002B2CF9AE}" pid="4" name="MSIP_Label_1ddc26d6-e08a-4677-99b4-b9d001552377_Method">
    <vt:lpwstr>Standard</vt:lpwstr>
  </property>
  <property fmtid="{D5CDD505-2E9C-101B-9397-08002B2CF9AE}" pid="5" name="MSIP_Label_1ddc26d6-e08a-4677-99b4-b9d001552377_Name">
    <vt:lpwstr>1ddc26d6-e08a-4677-99b4-b9d001552377</vt:lpwstr>
  </property>
  <property fmtid="{D5CDD505-2E9C-101B-9397-08002B2CF9AE}" pid="6" name="MSIP_Label_1ddc26d6-e08a-4677-99b4-b9d001552377_SiteId">
    <vt:lpwstr>b46cdc94-88af-46ac-805b-4ae55bbbd4f9</vt:lpwstr>
  </property>
  <property fmtid="{D5CDD505-2E9C-101B-9397-08002B2CF9AE}" pid="7" name="MSIP_Label_1ddc26d6-e08a-4677-99b4-b9d001552377_ActionId">
    <vt:lpwstr>3544e122-12a6-4124-9d5d-016aebd886b8</vt:lpwstr>
  </property>
  <property fmtid="{D5CDD505-2E9C-101B-9397-08002B2CF9AE}" pid="8" name="MSIP_Label_1ddc26d6-e08a-4677-99b4-b9d001552377_ContentBits">
    <vt:lpwstr>0</vt:lpwstr>
  </property>
</Properties>
</file>