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3"/>
  </p:sldMasterIdLst>
  <p:notesMasterIdLst>
    <p:notesMasterId r:id="rId27"/>
  </p:notesMasterIdLst>
  <p:sldIdLst>
    <p:sldId id="256" r:id="rId4"/>
    <p:sldId id="259" r:id="rId5"/>
    <p:sldId id="280" r:id="rId6"/>
    <p:sldId id="282" r:id="rId7"/>
    <p:sldId id="295" r:id="rId8"/>
    <p:sldId id="283" r:id="rId9"/>
    <p:sldId id="297" r:id="rId10"/>
    <p:sldId id="296" r:id="rId11"/>
    <p:sldId id="299" r:id="rId12"/>
    <p:sldId id="298" r:id="rId13"/>
    <p:sldId id="302" r:id="rId14"/>
    <p:sldId id="301" r:id="rId15"/>
    <p:sldId id="303" r:id="rId16"/>
    <p:sldId id="304" r:id="rId17"/>
    <p:sldId id="306" r:id="rId18"/>
    <p:sldId id="287" r:id="rId19"/>
    <p:sldId id="307" r:id="rId20"/>
    <p:sldId id="308" r:id="rId21"/>
    <p:sldId id="311" r:id="rId22"/>
    <p:sldId id="309" r:id="rId23"/>
    <p:sldId id="310" r:id="rId24"/>
    <p:sldId id="271" r:id="rId25"/>
    <p:sldId id="264"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EC94D2E-A766-48D7-A354-00901EE27DB8}">
          <p14:sldIdLst>
            <p14:sldId id="256"/>
            <p14:sldId id="259"/>
            <p14:sldId id="280"/>
            <p14:sldId id="282"/>
            <p14:sldId id="295"/>
            <p14:sldId id="283"/>
            <p14:sldId id="297"/>
            <p14:sldId id="296"/>
            <p14:sldId id="299"/>
            <p14:sldId id="298"/>
            <p14:sldId id="302"/>
          </p14:sldIdLst>
        </p14:section>
        <p14:section name="Untitled Section" id="{1A095324-7562-4B09-B509-40FF34ADBF76}">
          <p14:sldIdLst>
            <p14:sldId id="301"/>
            <p14:sldId id="303"/>
            <p14:sldId id="304"/>
            <p14:sldId id="306"/>
            <p14:sldId id="287"/>
            <p14:sldId id="307"/>
            <p14:sldId id="308"/>
            <p14:sldId id="311"/>
            <p14:sldId id="309"/>
            <p14:sldId id="310"/>
            <p14:sldId id="271"/>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CA0"/>
    <a:srgbClr val="338C98"/>
    <a:srgbClr val="232D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94552" autoAdjust="0"/>
  </p:normalViewPr>
  <p:slideViewPr>
    <p:cSldViewPr snapToGrid="0" snapToObjects="1">
      <p:cViewPr varScale="1">
        <p:scale>
          <a:sx n="133" d="100"/>
          <a:sy n="133" d="100"/>
        </p:scale>
        <p:origin x="900" y="12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854E76-8897-4EF7-B787-A62870BB7F58}" type="datetimeFigureOut">
              <a:rPr lang="en-ZA" smtClean="0"/>
              <a:t>2024/09/16</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D09F6A-9827-4193-86FC-FF04B54A984A}" type="slidenum">
              <a:rPr lang="en-ZA" smtClean="0"/>
              <a:t>‹#›</a:t>
            </a:fld>
            <a:endParaRPr lang="en-ZA"/>
          </a:p>
        </p:txBody>
      </p:sp>
    </p:spTree>
    <p:extLst>
      <p:ext uri="{BB962C8B-B14F-4D97-AF65-F5344CB8AC3E}">
        <p14:creationId xmlns:p14="http://schemas.microsoft.com/office/powerpoint/2010/main" val="3479667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Where to find precents can be discussed by the Kenyan office and South African office – 1 minute each.</a:t>
            </a:r>
          </a:p>
        </p:txBody>
      </p:sp>
      <p:sp>
        <p:nvSpPr>
          <p:cNvPr id="4" name="Slide Number Placeholder 3"/>
          <p:cNvSpPr>
            <a:spLocks noGrp="1"/>
          </p:cNvSpPr>
          <p:nvPr>
            <p:ph type="sldNum" sz="quarter" idx="5"/>
          </p:nvPr>
        </p:nvSpPr>
        <p:spPr/>
        <p:txBody>
          <a:bodyPr/>
          <a:lstStyle/>
          <a:p>
            <a:fld id="{7FD09F6A-9827-4193-86FC-FF04B54A984A}" type="slidenum">
              <a:rPr lang="en-ZA" smtClean="0"/>
              <a:t>2</a:t>
            </a:fld>
            <a:endParaRPr lang="en-ZA"/>
          </a:p>
        </p:txBody>
      </p:sp>
    </p:spTree>
    <p:extLst>
      <p:ext uri="{BB962C8B-B14F-4D97-AF65-F5344CB8AC3E}">
        <p14:creationId xmlns:p14="http://schemas.microsoft.com/office/powerpoint/2010/main" val="477445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Where to find precents can be discussed by the Kenyan office and South African office – 1 minute each.</a:t>
            </a:r>
          </a:p>
        </p:txBody>
      </p:sp>
      <p:sp>
        <p:nvSpPr>
          <p:cNvPr id="4" name="Slide Number Placeholder 3"/>
          <p:cNvSpPr>
            <a:spLocks noGrp="1"/>
          </p:cNvSpPr>
          <p:nvPr>
            <p:ph type="sldNum" sz="quarter" idx="5"/>
          </p:nvPr>
        </p:nvSpPr>
        <p:spPr/>
        <p:txBody>
          <a:bodyPr/>
          <a:lstStyle/>
          <a:p>
            <a:fld id="{7FD09F6A-9827-4193-86FC-FF04B54A984A}" type="slidenum">
              <a:rPr lang="en-ZA" smtClean="0"/>
              <a:t>15</a:t>
            </a:fld>
            <a:endParaRPr lang="en-ZA"/>
          </a:p>
        </p:txBody>
      </p:sp>
    </p:spTree>
    <p:extLst>
      <p:ext uri="{BB962C8B-B14F-4D97-AF65-F5344CB8AC3E}">
        <p14:creationId xmlns:p14="http://schemas.microsoft.com/office/powerpoint/2010/main" val="731907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F9E4FB-1878-344B-A7AC-7110C4A544AF}"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5783F-6A55-764C-8717-53A01D3A920C}" type="slidenum">
              <a:rPr lang="en-US" smtClean="0"/>
              <a:t>‹#›</a:t>
            </a:fld>
            <a:endParaRPr lang="en-US"/>
          </a:p>
        </p:txBody>
      </p:sp>
    </p:spTree>
    <p:extLst>
      <p:ext uri="{BB962C8B-B14F-4D97-AF65-F5344CB8AC3E}">
        <p14:creationId xmlns:p14="http://schemas.microsoft.com/office/powerpoint/2010/main" val="884369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F9E4FB-1878-344B-A7AC-7110C4A544AF}"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5783F-6A55-764C-8717-53A01D3A920C}" type="slidenum">
              <a:rPr lang="en-US" smtClean="0"/>
              <a:t>‹#›</a:t>
            </a:fld>
            <a:endParaRPr lang="en-US"/>
          </a:p>
        </p:txBody>
      </p:sp>
    </p:spTree>
    <p:extLst>
      <p:ext uri="{BB962C8B-B14F-4D97-AF65-F5344CB8AC3E}">
        <p14:creationId xmlns:p14="http://schemas.microsoft.com/office/powerpoint/2010/main" val="1043621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F9E4FB-1878-344B-A7AC-7110C4A544AF}"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5783F-6A55-764C-8717-53A01D3A920C}" type="slidenum">
              <a:rPr lang="en-US" smtClean="0"/>
              <a:t>‹#›</a:t>
            </a:fld>
            <a:endParaRPr lang="en-US"/>
          </a:p>
        </p:txBody>
      </p:sp>
    </p:spTree>
    <p:extLst>
      <p:ext uri="{BB962C8B-B14F-4D97-AF65-F5344CB8AC3E}">
        <p14:creationId xmlns:p14="http://schemas.microsoft.com/office/powerpoint/2010/main" val="1813769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F9E4FB-1878-344B-A7AC-7110C4A544AF}"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5783F-6A55-764C-8717-53A01D3A920C}" type="slidenum">
              <a:rPr lang="en-US" smtClean="0"/>
              <a:t>‹#›</a:t>
            </a:fld>
            <a:endParaRPr lang="en-US"/>
          </a:p>
        </p:txBody>
      </p:sp>
    </p:spTree>
    <p:extLst>
      <p:ext uri="{BB962C8B-B14F-4D97-AF65-F5344CB8AC3E}">
        <p14:creationId xmlns:p14="http://schemas.microsoft.com/office/powerpoint/2010/main" val="3926070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F9E4FB-1878-344B-A7AC-7110C4A544AF}"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5783F-6A55-764C-8717-53A01D3A920C}" type="slidenum">
              <a:rPr lang="en-US" smtClean="0"/>
              <a:t>‹#›</a:t>
            </a:fld>
            <a:endParaRPr lang="en-US"/>
          </a:p>
        </p:txBody>
      </p:sp>
    </p:spTree>
    <p:extLst>
      <p:ext uri="{BB962C8B-B14F-4D97-AF65-F5344CB8AC3E}">
        <p14:creationId xmlns:p14="http://schemas.microsoft.com/office/powerpoint/2010/main" val="821477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F9E4FB-1878-344B-A7AC-7110C4A544AF}" type="datetimeFigureOut">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35783F-6A55-764C-8717-53A01D3A920C}" type="slidenum">
              <a:rPr lang="en-US" smtClean="0"/>
              <a:t>‹#›</a:t>
            </a:fld>
            <a:endParaRPr lang="en-US"/>
          </a:p>
        </p:txBody>
      </p:sp>
    </p:spTree>
    <p:extLst>
      <p:ext uri="{BB962C8B-B14F-4D97-AF65-F5344CB8AC3E}">
        <p14:creationId xmlns:p14="http://schemas.microsoft.com/office/powerpoint/2010/main" val="1931490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F9E4FB-1878-344B-A7AC-7110C4A544AF}" type="datetimeFigureOut">
              <a:rPr lang="en-US" smtClean="0"/>
              <a:t>9/16/2024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35783F-6A55-764C-8717-53A01D3A920C}" type="slidenum">
              <a:rPr lang="en-US" smtClean="0"/>
              <a:t>‹#›</a:t>
            </a:fld>
            <a:endParaRPr lang="en-US"/>
          </a:p>
        </p:txBody>
      </p:sp>
    </p:spTree>
    <p:extLst>
      <p:ext uri="{BB962C8B-B14F-4D97-AF65-F5344CB8AC3E}">
        <p14:creationId xmlns:p14="http://schemas.microsoft.com/office/powerpoint/2010/main" val="230457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F9E4FB-1878-344B-A7AC-7110C4A544AF}" type="datetimeFigureOut">
              <a:rPr lang="en-US" smtClean="0"/>
              <a:t>9/16/2024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35783F-6A55-764C-8717-53A01D3A920C}" type="slidenum">
              <a:rPr lang="en-US" smtClean="0"/>
              <a:t>‹#›</a:t>
            </a:fld>
            <a:endParaRPr lang="en-US"/>
          </a:p>
        </p:txBody>
      </p:sp>
    </p:spTree>
    <p:extLst>
      <p:ext uri="{BB962C8B-B14F-4D97-AF65-F5344CB8AC3E}">
        <p14:creationId xmlns:p14="http://schemas.microsoft.com/office/powerpoint/2010/main" val="3353300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F9E4FB-1878-344B-A7AC-7110C4A544AF}" type="datetimeFigureOut">
              <a:rPr lang="en-US" smtClean="0"/>
              <a:t>9/16/2024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35783F-6A55-764C-8717-53A01D3A920C}" type="slidenum">
              <a:rPr lang="en-US" smtClean="0"/>
              <a:t>‹#›</a:t>
            </a:fld>
            <a:endParaRPr lang="en-US"/>
          </a:p>
        </p:txBody>
      </p:sp>
    </p:spTree>
    <p:extLst>
      <p:ext uri="{BB962C8B-B14F-4D97-AF65-F5344CB8AC3E}">
        <p14:creationId xmlns:p14="http://schemas.microsoft.com/office/powerpoint/2010/main" val="2737156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9F9E4FB-1878-344B-A7AC-7110C4A544AF}" type="datetimeFigureOut">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35783F-6A55-764C-8717-53A01D3A920C}" type="slidenum">
              <a:rPr lang="en-US" smtClean="0"/>
              <a:t>‹#›</a:t>
            </a:fld>
            <a:endParaRPr lang="en-US"/>
          </a:p>
        </p:txBody>
      </p:sp>
    </p:spTree>
    <p:extLst>
      <p:ext uri="{BB962C8B-B14F-4D97-AF65-F5344CB8AC3E}">
        <p14:creationId xmlns:p14="http://schemas.microsoft.com/office/powerpoint/2010/main" val="3131061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9F9E4FB-1878-344B-A7AC-7110C4A544AF}" type="datetimeFigureOut">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35783F-6A55-764C-8717-53A01D3A920C}" type="slidenum">
              <a:rPr lang="en-US" smtClean="0"/>
              <a:t>‹#›</a:t>
            </a:fld>
            <a:endParaRPr lang="en-US"/>
          </a:p>
        </p:txBody>
      </p:sp>
    </p:spTree>
    <p:extLst>
      <p:ext uri="{BB962C8B-B14F-4D97-AF65-F5344CB8AC3E}">
        <p14:creationId xmlns:p14="http://schemas.microsoft.com/office/powerpoint/2010/main" val="1848770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9F9E4FB-1878-344B-A7AC-7110C4A544AF}" type="datetimeFigureOut">
              <a:rPr lang="en-US" smtClean="0"/>
              <a:t>9/16/2024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535783F-6A55-764C-8717-53A01D3A920C}" type="slidenum">
              <a:rPr lang="en-US" smtClean="0"/>
              <a:t>‹#›</a:t>
            </a:fld>
            <a:endParaRPr lang="en-US"/>
          </a:p>
        </p:txBody>
      </p:sp>
    </p:spTree>
    <p:extLst>
      <p:ext uri="{BB962C8B-B14F-4D97-AF65-F5344CB8AC3E}">
        <p14:creationId xmlns:p14="http://schemas.microsoft.com/office/powerpoint/2010/main" val="15454222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2F94743-FAB6-5147-9D3E-F1F87AC803CB}"/>
              </a:ext>
            </a:extLst>
          </p:cNvPr>
          <p:cNvPicPr>
            <a:picLocks noChangeAspect="1"/>
          </p:cNvPicPr>
          <p:nvPr/>
        </p:nvPicPr>
        <p:blipFill>
          <a:blip r:embed="rId2"/>
          <a:srcRect/>
          <a:stretch/>
        </p:blipFill>
        <p:spPr>
          <a:xfrm>
            <a:off x="1355" y="761"/>
            <a:ext cx="9141288" cy="5141975"/>
          </a:xfrm>
          <a:prstGeom prst="rect">
            <a:avLst/>
          </a:prstGeom>
        </p:spPr>
      </p:pic>
      <p:sp>
        <p:nvSpPr>
          <p:cNvPr id="8" name="TextBox 7">
            <a:extLst>
              <a:ext uri="{FF2B5EF4-FFF2-40B4-BE49-F238E27FC236}">
                <a16:creationId xmlns:a16="http://schemas.microsoft.com/office/drawing/2014/main" id="{6AFA9727-CADE-1646-BA6B-D5FAD5E515B6}"/>
              </a:ext>
            </a:extLst>
          </p:cNvPr>
          <p:cNvSpPr txBox="1"/>
          <p:nvPr/>
        </p:nvSpPr>
        <p:spPr>
          <a:xfrm>
            <a:off x="3193473" y="1305114"/>
            <a:ext cx="5431140" cy="738664"/>
          </a:xfrm>
          <a:prstGeom prst="rect">
            <a:avLst/>
          </a:prstGeom>
          <a:noFill/>
        </p:spPr>
        <p:txBody>
          <a:bodyPr wrap="square" rtlCol="0">
            <a:spAutoFit/>
          </a:bodyPr>
          <a:lstStyle/>
          <a:p>
            <a:pPr algn="r"/>
            <a:r>
              <a:rPr lang="en-US" sz="2400" b="1" dirty="0">
                <a:solidFill>
                  <a:srgbClr val="064CA0"/>
                </a:solidFill>
                <a:latin typeface="Arial" panose="020B0604020202020204" pitchFamily="34" charset="0"/>
                <a:cs typeface="Arial" panose="020B0604020202020204" pitchFamily="34" charset="0"/>
              </a:rPr>
              <a:t>STRUCTURING SECTIONAL TITLES</a:t>
            </a:r>
          </a:p>
          <a:p>
            <a:pPr algn="r"/>
            <a:r>
              <a:rPr lang="en-US" dirty="0">
                <a:solidFill>
                  <a:srgbClr val="064CA0"/>
                </a:solidFill>
                <a:latin typeface="Arial" panose="020B0604020202020204" pitchFamily="34" charset="0"/>
                <a:cs typeface="Arial" panose="020B0604020202020204" pitchFamily="34" charset="0"/>
              </a:rPr>
              <a:t>UNDERSTANDING THE CONCEPTS</a:t>
            </a:r>
          </a:p>
        </p:txBody>
      </p:sp>
    </p:spTree>
    <p:extLst>
      <p:ext uri="{BB962C8B-B14F-4D97-AF65-F5344CB8AC3E}">
        <p14:creationId xmlns:p14="http://schemas.microsoft.com/office/powerpoint/2010/main" val="434635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5EFF0D-6520-3D06-3AB8-803E80FCA459}"/>
              </a:ext>
            </a:extLst>
          </p:cNvPr>
          <p:cNvPicPr>
            <a:picLocks noChangeAspect="1"/>
          </p:cNvPicPr>
          <p:nvPr/>
        </p:nvPicPr>
        <p:blipFill>
          <a:blip r:embed="rId2"/>
          <a:srcRect/>
          <a:stretch/>
        </p:blipFill>
        <p:spPr>
          <a:xfrm>
            <a:off x="1355" y="762"/>
            <a:ext cx="9141288" cy="5141974"/>
          </a:xfrm>
          <a:prstGeom prst="rect">
            <a:avLst/>
          </a:prstGeom>
        </p:spPr>
      </p:pic>
      <p:sp>
        <p:nvSpPr>
          <p:cNvPr id="5" name="TextBox 4">
            <a:extLst>
              <a:ext uri="{FF2B5EF4-FFF2-40B4-BE49-F238E27FC236}">
                <a16:creationId xmlns:a16="http://schemas.microsoft.com/office/drawing/2014/main" id="{E10BAC42-C41D-FC4D-9962-982298BD4384}"/>
              </a:ext>
            </a:extLst>
          </p:cNvPr>
          <p:cNvSpPr txBox="1"/>
          <p:nvPr/>
        </p:nvSpPr>
        <p:spPr>
          <a:xfrm>
            <a:off x="438120" y="1043765"/>
            <a:ext cx="6996025" cy="3108543"/>
          </a:xfrm>
          <a:prstGeom prst="rect">
            <a:avLst/>
          </a:prstGeom>
          <a:noFill/>
        </p:spPr>
        <p:txBody>
          <a:bodyPr wrap="square" rtlCol="0">
            <a:spAutoFit/>
          </a:bodyPr>
          <a:lstStyle/>
          <a:p>
            <a:pPr marL="228600" indent="-228600" algn="just">
              <a:buFont typeface="Wingdings" pitchFamily="2" charset="2"/>
              <a:buChar char="§"/>
            </a:pPr>
            <a:r>
              <a:rPr lang="en-US" altLang="en-US" sz="1400" dirty="0">
                <a:latin typeface="Arial" panose="020B0604020202020204" pitchFamily="34" charset="0"/>
                <a:cs typeface="Arial" panose="020B0604020202020204" pitchFamily="34" charset="0"/>
              </a:rPr>
              <a:t>An exclusive use area is a part of common property of a sectional title development which has been reserved for the use of a particular owner to the exclusion of the others in the development. </a:t>
            </a:r>
          </a:p>
          <a:p>
            <a:pPr algn="just"/>
            <a:endParaRPr lang="en-US" altLang="en-US" sz="1400" dirty="0">
              <a:latin typeface="Arial" panose="020B0604020202020204" pitchFamily="34" charset="0"/>
              <a:cs typeface="Arial" panose="020B0604020202020204" pitchFamily="34" charset="0"/>
            </a:endParaRPr>
          </a:p>
          <a:p>
            <a:pPr marL="228600" indent="-228600" algn="just">
              <a:buFont typeface="Wingdings" pitchFamily="2" charset="2"/>
              <a:buChar char="§"/>
            </a:pPr>
            <a:r>
              <a:rPr lang="en-US" altLang="en-US" sz="1400" dirty="0">
                <a:latin typeface="Arial" panose="020B0604020202020204" pitchFamily="34" charset="0"/>
                <a:cs typeface="Arial" panose="020B0604020202020204" pitchFamily="34" charset="0"/>
              </a:rPr>
              <a:t>s40. A Corporation, </a:t>
            </a:r>
            <a:r>
              <a:rPr lang="en-US" altLang="en-US" sz="1400" b="1" dirty="0">
                <a:latin typeface="Arial" panose="020B0604020202020204" pitchFamily="34" charset="0"/>
                <a:cs typeface="Arial" panose="020B0604020202020204" pitchFamily="34" charset="0"/>
              </a:rPr>
              <a:t>by a unanimous resolution</a:t>
            </a:r>
            <a:r>
              <a:rPr lang="en-US" altLang="en-US" sz="1400" dirty="0">
                <a:latin typeface="Arial" panose="020B0604020202020204" pitchFamily="34" charset="0"/>
                <a:cs typeface="Arial" panose="020B0604020202020204" pitchFamily="34" charset="0"/>
              </a:rPr>
              <a:t>, may, if its by-laws permit, grant a lease to an owner of a unit permitting that owner to exercise exclusive use in respect of an area or areas of the common property. </a:t>
            </a:r>
          </a:p>
          <a:p>
            <a:pPr algn="just"/>
            <a:endParaRPr lang="en-US" altLang="en-US" sz="1400" dirty="0">
              <a:latin typeface="Arial" panose="020B0604020202020204" pitchFamily="34" charset="0"/>
              <a:cs typeface="Arial" panose="020B0604020202020204" pitchFamily="34" charset="0"/>
            </a:endParaRPr>
          </a:p>
          <a:p>
            <a:pPr marL="228600" indent="-228600" algn="just">
              <a:buFont typeface="Wingdings" pitchFamily="2" charset="2"/>
              <a:buChar char="§"/>
            </a:pPr>
            <a:r>
              <a:rPr lang="en-US" altLang="en-US" sz="1400" dirty="0">
                <a:latin typeface="Arial" panose="020B0604020202020204" pitchFamily="34" charset="0"/>
                <a:cs typeface="Arial" panose="020B0604020202020204" pitchFamily="34" charset="0"/>
              </a:rPr>
              <a:t>"Unanimous resolution" means a resolution —passed unanimously at a properly convened meeting of the Corporation by all the persons entitled to exercise the voting powers conferred by the Act or the by-laws and representing the total units.</a:t>
            </a:r>
          </a:p>
          <a:p>
            <a:pPr algn="just"/>
            <a:endParaRPr lang="en-US" altLang="en-US" sz="1400" dirty="0">
              <a:latin typeface="Arial" panose="020B0604020202020204" pitchFamily="34" charset="0"/>
              <a:cs typeface="Arial" panose="020B0604020202020204" pitchFamily="34" charset="0"/>
            </a:endParaRPr>
          </a:p>
          <a:p>
            <a:pPr marL="228600" indent="-228600" algn="just">
              <a:buFont typeface="Wingdings" pitchFamily="2" charset="2"/>
              <a:buChar char="§"/>
            </a:pPr>
            <a:r>
              <a:rPr lang="en-US" altLang="en-US" sz="1400" dirty="0">
                <a:latin typeface="Arial" panose="020B0604020202020204" pitchFamily="34" charset="0"/>
                <a:cs typeface="Arial" panose="020B0604020202020204" pitchFamily="34" charset="0"/>
              </a:rPr>
              <a:t>Food for thought: Is it possible for government to compulsorily acquire common property that is not designated as an exclusive use area?</a:t>
            </a:r>
            <a:endParaRPr lang="en-US" altLang="en-US" sz="1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CF25986-22DF-437E-6673-4EC6731816DC}"/>
              </a:ext>
            </a:extLst>
          </p:cNvPr>
          <p:cNvSpPr txBox="1"/>
          <p:nvPr/>
        </p:nvSpPr>
        <p:spPr>
          <a:xfrm>
            <a:off x="398175" y="296720"/>
            <a:ext cx="4842898" cy="400110"/>
          </a:xfrm>
          <a:prstGeom prst="rect">
            <a:avLst/>
          </a:prstGeom>
          <a:noFill/>
        </p:spPr>
        <p:txBody>
          <a:bodyPr wrap="square" rtlCol="0">
            <a:spAutoFit/>
          </a:bodyPr>
          <a:lstStyle/>
          <a:p>
            <a:r>
              <a:rPr lang="en-US" sz="2000" b="1" dirty="0">
                <a:solidFill>
                  <a:srgbClr val="064CA0"/>
                </a:solidFill>
                <a:latin typeface="Arial" panose="020B0604020202020204" pitchFamily="34" charset="0"/>
                <a:cs typeface="Arial" panose="020B0604020202020204" pitchFamily="34" charset="0"/>
              </a:rPr>
              <a:t>Key concepts |	Exclusive use areas</a:t>
            </a:r>
          </a:p>
        </p:txBody>
      </p:sp>
    </p:spTree>
    <p:extLst>
      <p:ext uri="{BB962C8B-B14F-4D97-AF65-F5344CB8AC3E}">
        <p14:creationId xmlns:p14="http://schemas.microsoft.com/office/powerpoint/2010/main" val="1404360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5EFF0D-6520-3D06-3AB8-803E80FCA459}"/>
              </a:ext>
            </a:extLst>
          </p:cNvPr>
          <p:cNvPicPr>
            <a:picLocks noChangeAspect="1"/>
          </p:cNvPicPr>
          <p:nvPr/>
        </p:nvPicPr>
        <p:blipFill>
          <a:blip r:embed="rId2"/>
          <a:srcRect/>
          <a:stretch/>
        </p:blipFill>
        <p:spPr>
          <a:xfrm>
            <a:off x="1355" y="762"/>
            <a:ext cx="9141288" cy="5141974"/>
          </a:xfrm>
          <a:prstGeom prst="rect">
            <a:avLst/>
          </a:prstGeom>
        </p:spPr>
      </p:pic>
      <p:sp>
        <p:nvSpPr>
          <p:cNvPr id="3" name="TextBox 2">
            <a:extLst>
              <a:ext uri="{FF2B5EF4-FFF2-40B4-BE49-F238E27FC236}">
                <a16:creationId xmlns:a16="http://schemas.microsoft.com/office/drawing/2014/main" id="{ACF25986-22DF-437E-6673-4EC6731816DC}"/>
              </a:ext>
            </a:extLst>
          </p:cNvPr>
          <p:cNvSpPr txBox="1"/>
          <p:nvPr/>
        </p:nvSpPr>
        <p:spPr>
          <a:xfrm>
            <a:off x="398174" y="296720"/>
            <a:ext cx="5599425" cy="400110"/>
          </a:xfrm>
          <a:prstGeom prst="rect">
            <a:avLst/>
          </a:prstGeom>
          <a:noFill/>
        </p:spPr>
        <p:txBody>
          <a:bodyPr wrap="square" rtlCol="0">
            <a:spAutoFit/>
          </a:bodyPr>
          <a:lstStyle/>
          <a:p>
            <a:r>
              <a:rPr lang="en-US" sz="2000" b="1" dirty="0">
                <a:solidFill>
                  <a:srgbClr val="064CA0"/>
                </a:solidFill>
                <a:latin typeface="Arial" panose="020B0604020202020204" pitchFamily="34" charset="0"/>
                <a:cs typeface="Arial" panose="020B0604020202020204" pitchFamily="34" charset="0"/>
              </a:rPr>
              <a:t>Key concepts |	Sectional titles and freehold</a:t>
            </a:r>
          </a:p>
        </p:txBody>
      </p:sp>
      <p:graphicFrame>
        <p:nvGraphicFramePr>
          <p:cNvPr id="2" name="Table 1">
            <a:extLst>
              <a:ext uri="{FF2B5EF4-FFF2-40B4-BE49-F238E27FC236}">
                <a16:creationId xmlns:a16="http://schemas.microsoft.com/office/drawing/2014/main" id="{1FF3A525-1818-1E78-ADB5-8B54566DC65E}"/>
              </a:ext>
            </a:extLst>
          </p:cNvPr>
          <p:cNvGraphicFramePr>
            <a:graphicFrameLocks noGrp="1"/>
          </p:cNvGraphicFramePr>
          <p:nvPr>
            <p:extLst>
              <p:ext uri="{D42A27DB-BD31-4B8C-83A1-F6EECF244321}">
                <p14:modId xmlns:p14="http://schemas.microsoft.com/office/powerpoint/2010/main" val="2677759701"/>
              </p:ext>
            </p:extLst>
          </p:nvPr>
        </p:nvGraphicFramePr>
        <p:xfrm>
          <a:off x="596657" y="796035"/>
          <a:ext cx="6096000" cy="4000500"/>
        </p:xfrm>
        <a:graphic>
          <a:graphicData uri="http://schemas.openxmlformats.org/drawingml/2006/table">
            <a:tbl>
              <a:tblPr firstRow="1" bandRow="1">
                <a:tableStyleId>{2D5ABB26-0587-4C30-8999-92F81FD0307C}</a:tableStyleId>
              </a:tblPr>
              <a:tblGrid>
                <a:gridCol w="2607343">
                  <a:extLst>
                    <a:ext uri="{9D8B030D-6E8A-4147-A177-3AD203B41FA5}">
                      <a16:colId xmlns:a16="http://schemas.microsoft.com/office/drawing/2014/main" val="1235581233"/>
                    </a:ext>
                  </a:extLst>
                </a:gridCol>
                <a:gridCol w="3488657">
                  <a:extLst>
                    <a:ext uri="{9D8B030D-6E8A-4147-A177-3AD203B41FA5}">
                      <a16:colId xmlns:a16="http://schemas.microsoft.com/office/drawing/2014/main" val="1274784245"/>
                    </a:ext>
                  </a:extLst>
                </a:gridCol>
              </a:tblGrid>
              <a:tr h="370840">
                <a:tc>
                  <a:txBody>
                    <a:bodyPr/>
                    <a:lstStyle/>
                    <a:p>
                      <a:pPr marL="85725" indent="-85725" algn="just">
                        <a:buFont typeface="Arial" panose="020B0604020202020204" pitchFamily="34" charset="0"/>
                        <a:buChar char="•"/>
                      </a:pPr>
                      <a:r>
                        <a:rPr lang="en-ZA" sz="1200" kern="1200" dirty="0">
                          <a:solidFill>
                            <a:schemeClr val="tx1"/>
                          </a:solidFill>
                          <a:effectLst/>
                          <a:latin typeface="Arial" panose="020B0604020202020204" pitchFamily="34" charset="0"/>
                          <a:ea typeface="+mn-ea"/>
                          <a:cs typeface="Arial" panose="020B0604020202020204" pitchFamily="34" charset="0"/>
                        </a:rPr>
                        <a:t>Traditionally, freehold ownership was associated with standalone properties where the owner had complete control over the land and any structures on it, with minimal external restrictions. This model was well-suited to individual houses or estates where there are no shared facilities or common areas.</a:t>
                      </a:r>
                    </a:p>
                    <a:p>
                      <a:pPr marL="0" indent="0" algn="just">
                        <a:buFont typeface="Arial" panose="020B0604020202020204" pitchFamily="34" charset="0"/>
                        <a:buNone/>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85725" indent="-85725" algn="just">
                        <a:buFont typeface="Arial" panose="020B0604020202020204" pitchFamily="34" charset="0"/>
                        <a:buChar char="•"/>
                      </a:pPr>
                      <a:r>
                        <a:rPr lang="en-ZA" sz="1200" kern="1200" dirty="0">
                          <a:solidFill>
                            <a:schemeClr val="tx1"/>
                          </a:solidFill>
                          <a:effectLst/>
                          <a:latin typeface="Arial" panose="020B0604020202020204" pitchFamily="34" charset="0"/>
                          <a:ea typeface="+mn-ea"/>
                          <a:cs typeface="Arial" panose="020B0604020202020204" pitchFamily="34" charset="0"/>
                        </a:rPr>
                        <a:t>With the advent of multi-unit developments such as apartments and gated communities, the concept of freehold ownership has had to evolve, leading to the integration if freehold ownership within a framework that includes by-laws for management of the common property.</a:t>
                      </a:r>
                      <a:endParaRPr lang="en-KE" sz="1200" kern="1200" dirty="0">
                        <a:solidFill>
                          <a:schemeClr val="tx1"/>
                        </a:solidFill>
                        <a:effectLst/>
                        <a:latin typeface="Arial" panose="020B0604020202020204" pitchFamily="34" charset="0"/>
                        <a:ea typeface="+mn-ea"/>
                        <a:cs typeface="Arial" panose="020B0604020202020204" pitchFamily="34" charset="0"/>
                      </a:endParaRPr>
                    </a:p>
                    <a:p>
                      <a:endParaRPr lang="en-K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K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3483950"/>
                  </a:ext>
                </a:extLst>
              </a:tr>
            </a:tbl>
          </a:graphicData>
        </a:graphic>
      </p:graphicFrame>
      <p:pic>
        <p:nvPicPr>
          <p:cNvPr id="7" name="Picture 6">
            <a:extLst>
              <a:ext uri="{FF2B5EF4-FFF2-40B4-BE49-F238E27FC236}">
                <a16:creationId xmlns:a16="http://schemas.microsoft.com/office/drawing/2014/main" id="{B59783D7-2A9A-A470-5712-D97FF278CA23}"/>
              </a:ext>
            </a:extLst>
          </p:cNvPr>
          <p:cNvPicPr>
            <a:picLocks noChangeAspect="1"/>
          </p:cNvPicPr>
          <p:nvPr/>
        </p:nvPicPr>
        <p:blipFill>
          <a:blip r:embed="rId3"/>
          <a:srcRect r="30085"/>
          <a:stretch/>
        </p:blipFill>
        <p:spPr>
          <a:xfrm>
            <a:off x="3378414" y="836535"/>
            <a:ext cx="3314243" cy="3960000"/>
          </a:xfrm>
          <a:prstGeom prst="rect">
            <a:avLst/>
          </a:prstGeom>
        </p:spPr>
      </p:pic>
    </p:spTree>
    <p:extLst>
      <p:ext uri="{BB962C8B-B14F-4D97-AF65-F5344CB8AC3E}">
        <p14:creationId xmlns:p14="http://schemas.microsoft.com/office/powerpoint/2010/main" val="320638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5EFF0D-6520-3D06-3AB8-803E80FCA459}"/>
              </a:ext>
            </a:extLst>
          </p:cNvPr>
          <p:cNvPicPr>
            <a:picLocks noChangeAspect="1"/>
          </p:cNvPicPr>
          <p:nvPr/>
        </p:nvPicPr>
        <p:blipFill>
          <a:blip r:embed="rId2"/>
          <a:srcRect/>
          <a:stretch/>
        </p:blipFill>
        <p:spPr>
          <a:xfrm>
            <a:off x="1355" y="762"/>
            <a:ext cx="9141288" cy="5141974"/>
          </a:xfrm>
          <a:prstGeom prst="rect">
            <a:avLst/>
          </a:prstGeom>
        </p:spPr>
      </p:pic>
      <p:sp>
        <p:nvSpPr>
          <p:cNvPr id="5" name="TextBox 4">
            <a:extLst>
              <a:ext uri="{FF2B5EF4-FFF2-40B4-BE49-F238E27FC236}">
                <a16:creationId xmlns:a16="http://schemas.microsoft.com/office/drawing/2014/main" id="{E10BAC42-C41D-FC4D-9962-982298BD4384}"/>
              </a:ext>
            </a:extLst>
          </p:cNvPr>
          <p:cNvSpPr txBox="1"/>
          <p:nvPr/>
        </p:nvSpPr>
        <p:spPr>
          <a:xfrm>
            <a:off x="438120" y="1043765"/>
            <a:ext cx="6996025" cy="2893100"/>
          </a:xfrm>
          <a:prstGeom prst="rect">
            <a:avLst/>
          </a:prstGeom>
          <a:noFill/>
        </p:spPr>
        <p:txBody>
          <a:bodyPr wrap="square" rtlCol="0">
            <a:spAutoFit/>
          </a:bodyPr>
          <a:lstStyle/>
          <a:p>
            <a:pPr marL="228600" indent="-228600" algn="just">
              <a:buFont typeface="Wingdings" pitchFamily="2" charset="2"/>
              <a:buChar char="§"/>
            </a:pPr>
            <a:r>
              <a:rPr lang="en-US" sz="1400" dirty="0">
                <a:latin typeface="Arial" panose="020B0604020202020204" pitchFamily="34" charset="0"/>
                <a:cs typeface="Arial" panose="020B0604020202020204" pitchFamily="34" charset="0"/>
              </a:rPr>
              <a:t>Georeferencing is carried out </a:t>
            </a:r>
            <a:r>
              <a:rPr lang="en-US" sz="1400" b="1" dirty="0">
                <a:latin typeface="Arial" panose="020B0604020202020204" pitchFamily="34" charset="0"/>
                <a:cs typeface="Arial" panose="020B0604020202020204" pitchFamily="34" charset="0"/>
              </a:rPr>
              <a:t>after construction </a:t>
            </a:r>
            <a:r>
              <a:rPr lang="en-US" sz="1400" dirty="0">
                <a:latin typeface="Arial" panose="020B0604020202020204" pitchFamily="34" charset="0"/>
                <a:cs typeface="Arial" panose="020B0604020202020204" pitchFamily="34" charset="0"/>
              </a:rPr>
              <a:t>is finished therefore it is an "as-built" survey.</a:t>
            </a:r>
          </a:p>
          <a:p>
            <a:pPr algn="just"/>
            <a:endParaRPr lang="en-US" sz="1400" dirty="0">
              <a:latin typeface="Arial" panose="020B0604020202020204" pitchFamily="34" charset="0"/>
              <a:cs typeface="Arial" panose="020B0604020202020204" pitchFamily="34" charset="0"/>
            </a:endParaRPr>
          </a:p>
          <a:p>
            <a:pPr marL="228600" indent="-228600" algn="just">
              <a:buFont typeface="Wingdings" pitchFamily="2" charset="2"/>
              <a:buChar char="§"/>
            </a:pPr>
            <a:r>
              <a:rPr lang="en-US" sz="1400" dirty="0">
                <a:latin typeface="Arial" panose="020B0604020202020204" pitchFamily="34" charset="0"/>
                <a:cs typeface="Arial" panose="020B0604020202020204" pitchFamily="34" charset="0"/>
              </a:rPr>
              <a:t>Currently, the order of events is as follows: Construction completion, post-construction georeferencing, sectional plan preparation, sectional title processing, and completion. </a:t>
            </a:r>
          </a:p>
          <a:p>
            <a:pPr algn="just"/>
            <a:endParaRPr lang="en-US" sz="1400" dirty="0">
              <a:latin typeface="Arial" panose="020B0604020202020204" pitchFamily="34" charset="0"/>
              <a:cs typeface="Arial" panose="020B0604020202020204" pitchFamily="34" charset="0"/>
            </a:endParaRPr>
          </a:p>
          <a:p>
            <a:pPr marL="228600" indent="-228600" algn="just">
              <a:buFont typeface="Wingdings" pitchFamily="2" charset="2"/>
              <a:buChar char="§"/>
            </a:pPr>
            <a:r>
              <a:rPr lang="en-US" sz="1400" dirty="0">
                <a:latin typeface="Arial" panose="020B0604020202020204" pitchFamily="34" charset="0"/>
                <a:cs typeface="Arial" panose="020B0604020202020204" pitchFamily="34" charset="0"/>
              </a:rPr>
              <a:t>This introduces the need for ultimate certainty regarding the completion of transactions. Over and above the projected construction completion date, when the building is expected to be handed over to the developer, there should be a fixed date providing a clear target and deadline for completion, being the date when the developer expects to be in possession of the sectional titles following georeferencing. </a:t>
            </a:r>
            <a:endParaRPr lang="en-ZA" sz="12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CF25986-22DF-437E-6673-4EC6731816DC}"/>
              </a:ext>
            </a:extLst>
          </p:cNvPr>
          <p:cNvSpPr txBox="1"/>
          <p:nvPr/>
        </p:nvSpPr>
        <p:spPr>
          <a:xfrm>
            <a:off x="398174" y="296720"/>
            <a:ext cx="6121571" cy="400110"/>
          </a:xfrm>
          <a:prstGeom prst="rect">
            <a:avLst/>
          </a:prstGeom>
          <a:noFill/>
        </p:spPr>
        <p:txBody>
          <a:bodyPr wrap="square" rtlCol="0">
            <a:spAutoFit/>
          </a:bodyPr>
          <a:lstStyle/>
          <a:p>
            <a:r>
              <a:rPr lang="en-US" sz="2000" b="1" dirty="0">
                <a:solidFill>
                  <a:srgbClr val="064CA0"/>
                </a:solidFill>
                <a:latin typeface="Arial" panose="020B0604020202020204" pitchFamily="34" charset="0"/>
                <a:cs typeface="Arial" panose="020B0604020202020204" pitchFamily="34" charset="0"/>
              </a:rPr>
              <a:t>Key concepts |	Multi-layered completion </a:t>
            </a:r>
          </a:p>
        </p:txBody>
      </p:sp>
    </p:spTree>
    <p:extLst>
      <p:ext uri="{BB962C8B-B14F-4D97-AF65-F5344CB8AC3E}">
        <p14:creationId xmlns:p14="http://schemas.microsoft.com/office/powerpoint/2010/main" val="4031441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5EFF0D-6520-3D06-3AB8-803E80FCA459}"/>
              </a:ext>
            </a:extLst>
          </p:cNvPr>
          <p:cNvPicPr>
            <a:picLocks noChangeAspect="1"/>
          </p:cNvPicPr>
          <p:nvPr/>
        </p:nvPicPr>
        <p:blipFill>
          <a:blip r:embed="rId2"/>
          <a:srcRect/>
          <a:stretch/>
        </p:blipFill>
        <p:spPr>
          <a:xfrm>
            <a:off x="1355" y="762"/>
            <a:ext cx="9141288" cy="5141974"/>
          </a:xfrm>
          <a:prstGeom prst="rect">
            <a:avLst/>
          </a:prstGeom>
        </p:spPr>
      </p:pic>
      <p:sp>
        <p:nvSpPr>
          <p:cNvPr id="5" name="TextBox 4">
            <a:extLst>
              <a:ext uri="{FF2B5EF4-FFF2-40B4-BE49-F238E27FC236}">
                <a16:creationId xmlns:a16="http://schemas.microsoft.com/office/drawing/2014/main" id="{E10BAC42-C41D-FC4D-9962-982298BD4384}"/>
              </a:ext>
            </a:extLst>
          </p:cNvPr>
          <p:cNvSpPr txBox="1"/>
          <p:nvPr/>
        </p:nvSpPr>
        <p:spPr>
          <a:xfrm>
            <a:off x="438121" y="777358"/>
            <a:ext cx="6387480" cy="4370427"/>
          </a:xfrm>
          <a:prstGeom prst="rect">
            <a:avLst/>
          </a:prstGeom>
          <a:noFill/>
        </p:spPr>
        <p:txBody>
          <a:bodyPr wrap="square" rtlCol="0">
            <a:spAutoFit/>
          </a:bodyPr>
          <a:lstStyle/>
          <a:p>
            <a:pPr marL="228600" indent="-228600" algn="just">
              <a:buFont typeface="Wingdings" pitchFamily="2" charset="2"/>
              <a:buChar char="§"/>
            </a:pPr>
            <a:r>
              <a:rPr lang="en-US" sz="1300" dirty="0">
                <a:latin typeface="Arial" panose="020B0604020202020204" pitchFamily="34" charset="0"/>
                <a:cs typeface="Arial" panose="020B0604020202020204" pitchFamily="34" charset="0"/>
              </a:rPr>
              <a:t>s43(1), A developer shall not sell or agree to sell a unit or proposed unit unless the developer has delivered to a purchaser a copy of — (a) the purchase agreement; (b) the by-laws or proposed by-laws; (c) the management agreement or proposed management agreement, if any; (d) the recreational agreement or proposed recreational agreement, if any; (e) the lease or title of the parcel on which the unit is located or the certificate of title or the certificate of lease in respect of the unit; (f) any charge that affects or proposed charge that will affect the title to the unit or proposed unit or, in respect of that charge or proposed charge a notice prescribed under subsection (2); and (g) the sectional plan or proposed sectional plan. </a:t>
            </a:r>
          </a:p>
          <a:p>
            <a:pPr algn="just"/>
            <a:endParaRPr lang="en-US" sz="500" dirty="0">
              <a:latin typeface="Arial" panose="020B0604020202020204" pitchFamily="34" charset="0"/>
              <a:cs typeface="Arial" panose="020B0604020202020204" pitchFamily="34" charset="0"/>
            </a:endParaRPr>
          </a:p>
          <a:p>
            <a:pPr marL="228600" indent="-228600" algn="just">
              <a:buFont typeface="Wingdings" pitchFamily="2" charset="2"/>
              <a:buChar char="§"/>
            </a:pPr>
            <a:r>
              <a:rPr lang="en-US" sz="1300" dirty="0">
                <a:latin typeface="Arial" panose="020B0604020202020204" pitchFamily="34" charset="0"/>
                <a:cs typeface="Arial" panose="020B0604020202020204" pitchFamily="34" charset="0"/>
              </a:rPr>
              <a:t>s43(2), A developer shall deliver to the purchaser in respect of a charge or proposed charge a written notice stating — (a) the maximum principal amount available under the charge; (b) the maximum monthly payment that may be paid under the charge; (c) the amortization period; (d) the term; (e) the interest rate or the formula, if any, for determining the interest rate; and (f) the prepayment privileges, if any.</a:t>
            </a:r>
          </a:p>
          <a:p>
            <a:pPr algn="just"/>
            <a:endParaRPr lang="en-US" sz="500" dirty="0">
              <a:latin typeface="Arial" panose="020B0604020202020204" pitchFamily="34" charset="0"/>
              <a:cs typeface="Arial" panose="020B0604020202020204" pitchFamily="34" charset="0"/>
            </a:endParaRPr>
          </a:p>
          <a:p>
            <a:pPr marL="228600" indent="-228600" algn="just">
              <a:buFont typeface="Wingdings" pitchFamily="2" charset="2"/>
              <a:buChar char="§"/>
            </a:pPr>
            <a:r>
              <a:rPr lang="en-US" sz="1300" b="1" dirty="0">
                <a:latin typeface="Arial" panose="020B0604020202020204" pitchFamily="34" charset="0"/>
                <a:cs typeface="Arial" panose="020B0604020202020204" pitchFamily="34" charset="0"/>
              </a:rPr>
              <a:t>Note: </a:t>
            </a:r>
            <a:r>
              <a:rPr lang="en-US" sz="1300" dirty="0">
                <a:latin typeface="Arial" panose="020B0604020202020204" pitchFamily="34" charset="0"/>
                <a:cs typeface="Arial" panose="020B0604020202020204" pitchFamily="34" charset="0"/>
              </a:rPr>
              <a:t>There is still a learning curve when it comes to embracing the dynamics of off-plan transactions where units are sold before construction is complete. The legal and regulatory framework has not fully adapted to this, particularly in light of the following requirements under the 2020 Act.</a:t>
            </a:r>
            <a:endParaRPr lang="en-ZA" sz="13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CF25986-22DF-437E-6673-4EC6731816DC}"/>
              </a:ext>
            </a:extLst>
          </p:cNvPr>
          <p:cNvSpPr txBox="1"/>
          <p:nvPr/>
        </p:nvSpPr>
        <p:spPr>
          <a:xfrm>
            <a:off x="398174" y="296720"/>
            <a:ext cx="6121571" cy="400110"/>
          </a:xfrm>
          <a:prstGeom prst="rect">
            <a:avLst/>
          </a:prstGeom>
          <a:noFill/>
        </p:spPr>
        <p:txBody>
          <a:bodyPr wrap="square" rtlCol="0">
            <a:spAutoFit/>
          </a:bodyPr>
          <a:lstStyle/>
          <a:p>
            <a:r>
              <a:rPr lang="en-US" sz="2000" b="1" dirty="0">
                <a:solidFill>
                  <a:srgbClr val="064CA0"/>
                </a:solidFill>
                <a:latin typeface="Arial" panose="020B0604020202020204" pitchFamily="34" charset="0"/>
                <a:cs typeface="Arial" panose="020B0604020202020204" pitchFamily="34" charset="0"/>
              </a:rPr>
              <a:t>Key concepts |	Section 43 of the 2020 Act </a:t>
            </a:r>
          </a:p>
        </p:txBody>
      </p:sp>
    </p:spTree>
    <p:extLst>
      <p:ext uri="{BB962C8B-B14F-4D97-AF65-F5344CB8AC3E}">
        <p14:creationId xmlns:p14="http://schemas.microsoft.com/office/powerpoint/2010/main" val="3760199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5EFF0D-6520-3D06-3AB8-803E80FCA459}"/>
              </a:ext>
            </a:extLst>
          </p:cNvPr>
          <p:cNvPicPr>
            <a:picLocks noChangeAspect="1"/>
          </p:cNvPicPr>
          <p:nvPr/>
        </p:nvPicPr>
        <p:blipFill>
          <a:blip r:embed="rId2"/>
          <a:srcRect/>
          <a:stretch/>
        </p:blipFill>
        <p:spPr>
          <a:xfrm>
            <a:off x="1355" y="762"/>
            <a:ext cx="9141288" cy="5141974"/>
          </a:xfrm>
          <a:prstGeom prst="rect">
            <a:avLst/>
          </a:prstGeom>
        </p:spPr>
      </p:pic>
      <p:sp>
        <p:nvSpPr>
          <p:cNvPr id="5" name="TextBox 4">
            <a:extLst>
              <a:ext uri="{FF2B5EF4-FFF2-40B4-BE49-F238E27FC236}">
                <a16:creationId xmlns:a16="http://schemas.microsoft.com/office/drawing/2014/main" id="{E10BAC42-C41D-FC4D-9962-982298BD4384}"/>
              </a:ext>
            </a:extLst>
          </p:cNvPr>
          <p:cNvSpPr txBox="1"/>
          <p:nvPr/>
        </p:nvSpPr>
        <p:spPr>
          <a:xfrm>
            <a:off x="438120" y="802034"/>
            <a:ext cx="6996025" cy="2893100"/>
          </a:xfrm>
          <a:prstGeom prst="rect">
            <a:avLst/>
          </a:prstGeom>
          <a:noFill/>
        </p:spPr>
        <p:txBody>
          <a:bodyPr wrap="square" rtlCol="0">
            <a:spAutoFit/>
          </a:bodyPr>
          <a:lstStyle/>
          <a:p>
            <a:pPr marL="228600" indent="-228600" algn="just">
              <a:buFont typeface="Wingdings" pitchFamily="2" charset="2"/>
              <a:buChar char="§"/>
            </a:pPr>
            <a:r>
              <a:rPr lang="en-US" sz="1400" dirty="0">
                <a:latin typeface="Arial" panose="020B0604020202020204" pitchFamily="34" charset="0"/>
                <a:cs typeface="Arial" panose="020B0604020202020204" pitchFamily="34" charset="0"/>
              </a:rPr>
              <a:t>Developers play a crucial role in creation of planned developments. The essence of planned developments lies in its comprehensive design and execution to create a cohesive, functional and sustainable environment, with a holistic approach integrating various land uses (residential, commercial, recreational, industrial) into a single, well-organized layout. Developments within these organized zones are usually executed in phases.</a:t>
            </a:r>
          </a:p>
          <a:p>
            <a:pPr algn="just"/>
            <a:endParaRPr lang="en-US" sz="1400" dirty="0">
              <a:latin typeface="Arial" panose="020B0604020202020204" pitchFamily="34" charset="0"/>
              <a:cs typeface="Arial" panose="020B0604020202020204" pitchFamily="34" charset="0"/>
            </a:endParaRPr>
          </a:p>
          <a:p>
            <a:pPr marL="228600" indent="-228600" algn="just">
              <a:buFont typeface="Wingdings" pitchFamily="2" charset="2"/>
              <a:buChar char="§"/>
            </a:pPr>
            <a:r>
              <a:rPr lang="en-US" sz="1400" dirty="0">
                <a:latin typeface="Arial" panose="020B0604020202020204" pitchFamily="34" charset="0"/>
                <a:cs typeface="Arial" panose="020B0604020202020204" pitchFamily="34" charset="0"/>
              </a:rPr>
              <a:t>If you apply the concept of sectional titles in such developments you may essentially be introducing fragmented ownership, where multiple owners hold separate titles. Many developers have voiced their concern that this can lead to inefficiencies in managing the common areas, delays in decision-making, and misaligned priorities among stakeholders AND this can ultimately affect the cohesiveness and functionality of the entire development. </a:t>
            </a:r>
            <a:endParaRPr lang="en-US" sz="5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CF25986-22DF-437E-6673-4EC6731816DC}"/>
              </a:ext>
            </a:extLst>
          </p:cNvPr>
          <p:cNvSpPr txBox="1"/>
          <p:nvPr/>
        </p:nvSpPr>
        <p:spPr>
          <a:xfrm>
            <a:off x="398174" y="296720"/>
            <a:ext cx="6895426" cy="400110"/>
          </a:xfrm>
          <a:prstGeom prst="rect">
            <a:avLst/>
          </a:prstGeom>
          <a:noFill/>
        </p:spPr>
        <p:txBody>
          <a:bodyPr wrap="square" rtlCol="0">
            <a:spAutoFit/>
          </a:bodyPr>
          <a:lstStyle/>
          <a:p>
            <a:r>
              <a:rPr lang="en-US" sz="2000" b="1" dirty="0">
                <a:solidFill>
                  <a:srgbClr val="064CA0"/>
                </a:solidFill>
                <a:latin typeface="Arial" panose="020B0604020202020204" pitchFamily="34" charset="0"/>
                <a:cs typeface="Arial" panose="020B0604020202020204" pitchFamily="34" charset="0"/>
              </a:rPr>
              <a:t>Sectional titles and planned / mixed-use developments</a:t>
            </a:r>
          </a:p>
        </p:txBody>
      </p:sp>
    </p:spTree>
    <p:extLst>
      <p:ext uri="{BB962C8B-B14F-4D97-AF65-F5344CB8AC3E}">
        <p14:creationId xmlns:p14="http://schemas.microsoft.com/office/powerpoint/2010/main" val="1459920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8FA25-37FF-1D42-ABA1-10607B3746B6}"/>
              </a:ext>
            </a:extLst>
          </p:cNvPr>
          <p:cNvPicPr>
            <a:picLocks noChangeAspect="1"/>
          </p:cNvPicPr>
          <p:nvPr/>
        </p:nvPicPr>
        <p:blipFill>
          <a:blip r:embed="rId3"/>
          <a:srcRect/>
          <a:stretch/>
        </p:blipFill>
        <p:spPr>
          <a:xfrm>
            <a:off x="1355" y="761"/>
            <a:ext cx="9141288" cy="5141975"/>
          </a:xfrm>
          <a:prstGeom prst="rect">
            <a:avLst/>
          </a:prstGeom>
        </p:spPr>
      </p:pic>
      <p:sp>
        <p:nvSpPr>
          <p:cNvPr id="7" name="TextBox 6">
            <a:extLst>
              <a:ext uri="{FF2B5EF4-FFF2-40B4-BE49-F238E27FC236}">
                <a16:creationId xmlns:a16="http://schemas.microsoft.com/office/drawing/2014/main" id="{9A00A18A-C552-4C4D-A086-4CA1BF248C27}"/>
              </a:ext>
            </a:extLst>
          </p:cNvPr>
          <p:cNvSpPr txBox="1"/>
          <p:nvPr/>
        </p:nvSpPr>
        <p:spPr>
          <a:xfrm>
            <a:off x="3792684" y="6107440"/>
            <a:ext cx="3383280"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TAX AND EXCHANGE CONTROL</a:t>
            </a:r>
          </a:p>
        </p:txBody>
      </p:sp>
      <p:cxnSp>
        <p:nvCxnSpPr>
          <p:cNvPr id="8" name="Straight Connector 7">
            <a:extLst>
              <a:ext uri="{FF2B5EF4-FFF2-40B4-BE49-F238E27FC236}">
                <a16:creationId xmlns:a16="http://schemas.microsoft.com/office/drawing/2014/main" id="{7F7AF057-94FC-0141-ACAB-DE82A6A8BE7B}"/>
              </a:ext>
            </a:extLst>
          </p:cNvPr>
          <p:cNvCxnSpPr>
            <a:cxnSpLocks/>
          </p:cNvCxnSpPr>
          <p:nvPr/>
        </p:nvCxnSpPr>
        <p:spPr>
          <a:xfrm flipH="1">
            <a:off x="3429784" y="5909284"/>
            <a:ext cx="542306" cy="5278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D02FB6B-B3C5-8B49-8D5B-6E060F7793B7}"/>
              </a:ext>
            </a:extLst>
          </p:cNvPr>
          <p:cNvSpPr txBox="1"/>
          <p:nvPr/>
        </p:nvSpPr>
        <p:spPr>
          <a:xfrm>
            <a:off x="491402" y="1410731"/>
            <a:ext cx="4080597" cy="523220"/>
          </a:xfrm>
          <a:prstGeom prst="rect">
            <a:avLst/>
          </a:prstGeom>
          <a:noFill/>
        </p:spPr>
        <p:txBody>
          <a:bodyPr wrap="square" rtlCol="0">
            <a:spAutoFit/>
          </a:bodyPr>
          <a:lstStyle/>
          <a:p>
            <a:r>
              <a:rPr lang="en-US" sz="2800" b="1" dirty="0">
                <a:solidFill>
                  <a:srgbClr val="064CA0"/>
                </a:solidFill>
                <a:latin typeface="Arial" panose="020B0604020202020204" pitchFamily="34" charset="0"/>
                <a:cs typeface="Arial" panose="020B0604020202020204" pitchFamily="34" charset="0"/>
              </a:rPr>
              <a:t>Surveyor’s insights</a:t>
            </a:r>
          </a:p>
        </p:txBody>
      </p:sp>
      <p:sp>
        <p:nvSpPr>
          <p:cNvPr id="14" name="TextBox 13">
            <a:extLst>
              <a:ext uri="{FF2B5EF4-FFF2-40B4-BE49-F238E27FC236}">
                <a16:creationId xmlns:a16="http://schemas.microsoft.com/office/drawing/2014/main" id="{E85B2BE5-E8D8-7549-831B-3CA13C1281DA}"/>
              </a:ext>
            </a:extLst>
          </p:cNvPr>
          <p:cNvSpPr txBox="1"/>
          <p:nvPr/>
        </p:nvSpPr>
        <p:spPr>
          <a:xfrm>
            <a:off x="439363" y="1181801"/>
            <a:ext cx="5024735" cy="646331"/>
          </a:xfrm>
          <a:prstGeom prst="rect">
            <a:avLst/>
          </a:prstGeom>
          <a:noFill/>
        </p:spPr>
        <p:txBody>
          <a:bodyPr wrap="square" rtlCol="0">
            <a:spAutoFit/>
          </a:bodyPr>
          <a:lstStyle/>
          <a:p>
            <a:endParaRPr lang="en-US" sz="1200" dirty="0">
              <a:solidFill>
                <a:schemeClr val="accent3">
                  <a:lumMod val="75000"/>
                </a:schemeClr>
              </a:solidFill>
              <a:latin typeface="Arial" panose="020B0604020202020204" pitchFamily="34" charset="0"/>
              <a:cs typeface="Arial" panose="020B0604020202020204" pitchFamily="34" charset="0"/>
            </a:endParaRPr>
          </a:p>
          <a:p>
            <a:endParaRPr lang="en-US" sz="1200" dirty="0">
              <a:solidFill>
                <a:schemeClr val="accent3">
                  <a:lumMod val="75000"/>
                </a:schemeClr>
              </a:solidFill>
              <a:latin typeface="Arial" panose="020B0604020202020204" pitchFamily="34" charset="0"/>
              <a:cs typeface="Arial" panose="020B0604020202020204" pitchFamily="34" charset="0"/>
            </a:endParaRPr>
          </a:p>
          <a:p>
            <a:endParaRPr lang="en-US" sz="1200" dirty="0">
              <a:solidFill>
                <a:schemeClr val="accent3">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6661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5EFF0D-6520-3D06-3AB8-803E80FCA459}"/>
              </a:ext>
            </a:extLst>
          </p:cNvPr>
          <p:cNvPicPr>
            <a:picLocks noChangeAspect="1"/>
          </p:cNvPicPr>
          <p:nvPr/>
        </p:nvPicPr>
        <p:blipFill>
          <a:blip r:embed="rId2"/>
          <a:srcRect/>
          <a:stretch/>
        </p:blipFill>
        <p:spPr>
          <a:xfrm>
            <a:off x="1355" y="762"/>
            <a:ext cx="9141288" cy="5141974"/>
          </a:xfrm>
          <a:prstGeom prst="rect">
            <a:avLst/>
          </a:prstGeom>
        </p:spPr>
      </p:pic>
      <p:sp>
        <p:nvSpPr>
          <p:cNvPr id="5" name="TextBox 4">
            <a:extLst>
              <a:ext uri="{FF2B5EF4-FFF2-40B4-BE49-F238E27FC236}">
                <a16:creationId xmlns:a16="http://schemas.microsoft.com/office/drawing/2014/main" id="{E10BAC42-C41D-FC4D-9962-982298BD4384}"/>
              </a:ext>
            </a:extLst>
          </p:cNvPr>
          <p:cNvSpPr txBox="1"/>
          <p:nvPr/>
        </p:nvSpPr>
        <p:spPr>
          <a:xfrm>
            <a:off x="495720" y="1613360"/>
            <a:ext cx="7360300" cy="523220"/>
          </a:xfrm>
          <a:prstGeom prst="rect">
            <a:avLst/>
          </a:prstGeom>
          <a:noFill/>
        </p:spPr>
        <p:txBody>
          <a:bodyPr wrap="square" rtlCol="0">
            <a:spAutoFit/>
          </a:bodyPr>
          <a:lstStyle/>
          <a:p>
            <a:pPr algn="just"/>
            <a:r>
              <a:rPr lang="en-US" sz="1400" dirty="0">
                <a:latin typeface="Arial" panose="020B0604020202020204" pitchFamily="34" charset="0"/>
                <a:cs typeface="Arial" panose="020B0604020202020204" pitchFamily="34" charset="0"/>
              </a:rPr>
              <a:t>Could you please provide insight into how one can effectively carry out due diligence on sectional plans – how can one verify the integrity and authenticity of sectional plans?</a:t>
            </a:r>
            <a:endParaRPr lang="en-ZA" sz="1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CF25986-22DF-437E-6673-4EC6731816DC}"/>
              </a:ext>
            </a:extLst>
          </p:cNvPr>
          <p:cNvSpPr txBox="1"/>
          <p:nvPr/>
        </p:nvSpPr>
        <p:spPr>
          <a:xfrm>
            <a:off x="495720" y="953255"/>
            <a:ext cx="6121571" cy="400110"/>
          </a:xfrm>
          <a:prstGeom prst="rect">
            <a:avLst/>
          </a:prstGeom>
          <a:noFill/>
        </p:spPr>
        <p:txBody>
          <a:bodyPr wrap="square" rtlCol="0">
            <a:spAutoFit/>
          </a:bodyPr>
          <a:lstStyle/>
          <a:p>
            <a:r>
              <a:rPr lang="en-US" sz="2000" b="1" dirty="0">
                <a:solidFill>
                  <a:srgbClr val="064CA0"/>
                </a:solidFill>
                <a:latin typeface="Arial" panose="020B0604020202020204" pitchFamily="34" charset="0"/>
                <a:cs typeface="Arial" panose="020B0604020202020204" pitchFamily="34" charset="0"/>
              </a:rPr>
              <a:t>QN - 1</a:t>
            </a:r>
          </a:p>
        </p:txBody>
      </p:sp>
    </p:spTree>
    <p:extLst>
      <p:ext uri="{BB962C8B-B14F-4D97-AF65-F5344CB8AC3E}">
        <p14:creationId xmlns:p14="http://schemas.microsoft.com/office/powerpoint/2010/main" val="3656109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5EFF0D-6520-3D06-3AB8-803E80FCA459}"/>
              </a:ext>
            </a:extLst>
          </p:cNvPr>
          <p:cNvPicPr>
            <a:picLocks noChangeAspect="1"/>
          </p:cNvPicPr>
          <p:nvPr/>
        </p:nvPicPr>
        <p:blipFill>
          <a:blip r:embed="rId2"/>
          <a:srcRect/>
          <a:stretch/>
        </p:blipFill>
        <p:spPr>
          <a:xfrm>
            <a:off x="1355" y="762"/>
            <a:ext cx="9141288" cy="5141974"/>
          </a:xfrm>
          <a:prstGeom prst="rect">
            <a:avLst/>
          </a:prstGeom>
        </p:spPr>
      </p:pic>
      <p:sp>
        <p:nvSpPr>
          <p:cNvPr id="5" name="TextBox 4">
            <a:extLst>
              <a:ext uri="{FF2B5EF4-FFF2-40B4-BE49-F238E27FC236}">
                <a16:creationId xmlns:a16="http://schemas.microsoft.com/office/drawing/2014/main" id="{E10BAC42-C41D-FC4D-9962-982298BD4384}"/>
              </a:ext>
            </a:extLst>
          </p:cNvPr>
          <p:cNvSpPr txBox="1"/>
          <p:nvPr/>
        </p:nvSpPr>
        <p:spPr>
          <a:xfrm>
            <a:off x="495720" y="1289360"/>
            <a:ext cx="7360300" cy="2462213"/>
          </a:xfrm>
          <a:prstGeom prst="rect">
            <a:avLst/>
          </a:prstGeom>
          <a:noFill/>
        </p:spPr>
        <p:txBody>
          <a:bodyPr wrap="square" rtlCol="0">
            <a:spAutoFit/>
          </a:bodyPr>
          <a:lstStyle/>
          <a:p>
            <a:pPr algn="just"/>
            <a:r>
              <a:rPr lang="en-US" sz="1400" dirty="0">
                <a:latin typeface="Arial" panose="020B0604020202020204" pitchFamily="34" charset="0"/>
                <a:cs typeface="Arial" panose="020B0604020202020204" pitchFamily="34" charset="0"/>
              </a:rPr>
              <a:t>In terms of timelines, how long does georeferencing typically take for development of a sectional plan, and what are the key approvals required at different stages of the process? Also consider:</a:t>
            </a:r>
          </a:p>
          <a:p>
            <a:pPr algn="just"/>
            <a:endParaRPr lang="en-US" sz="1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US" sz="1400" dirty="0">
                <a:latin typeface="Arial" panose="020B0604020202020204" pitchFamily="34" charset="0"/>
                <a:cs typeface="Arial" panose="020B0604020202020204" pitchFamily="34" charset="0"/>
              </a:rPr>
              <a:t>Whether the size of the development impacts the process, and if so, what developers should keep in mind when designing larger developments.</a:t>
            </a:r>
          </a:p>
          <a:p>
            <a:pPr algn="just"/>
            <a:endParaRPr lang="en-US" sz="1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US" sz="1400" dirty="0">
                <a:latin typeface="Arial" panose="020B0604020202020204" pitchFamily="34" charset="0"/>
                <a:cs typeface="Arial" panose="020B0604020202020204" pitchFamily="34" charset="0"/>
              </a:rPr>
              <a:t>Whether there is a distinction between georeferencing on a vertical scale versus a horizontal scale, and how each impacts the planning and approval process.</a:t>
            </a:r>
          </a:p>
          <a:p>
            <a:pPr marL="627063" indent="-360363" algn="just"/>
            <a:endParaRPr lang="en-US" sz="1400" dirty="0">
              <a:latin typeface="Arial" panose="020B0604020202020204" pitchFamily="34" charset="0"/>
              <a:cs typeface="Arial" panose="020B0604020202020204" pitchFamily="34" charset="0"/>
            </a:endParaRPr>
          </a:p>
          <a:p>
            <a:pPr marL="360363" indent="-360363" algn="just"/>
            <a:endParaRPr lang="en-ZA" sz="1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CF25986-22DF-437E-6673-4EC6731816DC}"/>
              </a:ext>
            </a:extLst>
          </p:cNvPr>
          <p:cNvSpPr txBox="1"/>
          <p:nvPr/>
        </p:nvSpPr>
        <p:spPr>
          <a:xfrm>
            <a:off x="495720" y="609861"/>
            <a:ext cx="6121571" cy="400110"/>
          </a:xfrm>
          <a:prstGeom prst="rect">
            <a:avLst/>
          </a:prstGeom>
          <a:noFill/>
        </p:spPr>
        <p:txBody>
          <a:bodyPr wrap="square" rtlCol="0">
            <a:spAutoFit/>
          </a:bodyPr>
          <a:lstStyle/>
          <a:p>
            <a:r>
              <a:rPr lang="en-US" sz="2000" b="1" dirty="0">
                <a:solidFill>
                  <a:srgbClr val="064CA0"/>
                </a:solidFill>
                <a:latin typeface="Arial" panose="020B0604020202020204" pitchFamily="34" charset="0"/>
                <a:cs typeface="Arial" panose="020B0604020202020204" pitchFamily="34" charset="0"/>
              </a:rPr>
              <a:t>QN - 2</a:t>
            </a:r>
          </a:p>
        </p:txBody>
      </p:sp>
    </p:spTree>
    <p:extLst>
      <p:ext uri="{BB962C8B-B14F-4D97-AF65-F5344CB8AC3E}">
        <p14:creationId xmlns:p14="http://schemas.microsoft.com/office/powerpoint/2010/main" val="2966083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5EFF0D-6520-3D06-3AB8-803E80FCA459}"/>
              </a:ext>
            </a:extLst>
          </p:cNvPr>
          <p:cNvPicPr>
            <a:picLocks noChangeAspect="1"/>
          </p:cNvPicPr>
          <p:nvPr/>
        </p:nvPicPr>
        <p:blipFill>
          <a:blip r:embed="rId2"/>
          <a:srcRect/>
          <a:stretch/>
        </p:blipFill>
        <p:spPr>
          <a:xfrm>
            <a:off x="1355" y="762"/>
            <a:ext cx="9141288" cy="5141974"/>
          </a:xfrm>
          <a:prstGeom prst="rect">
            <a:avLst/>
          </a:prstGeom>
        </p:spPr>
      </p:pic>
      <p:sp>
        <p:nvSpPr>
          <p:cNvPr id="5" name="TextBox 4">
            <a:extLst>
              <a:ext uri="{FF2B5EF4-FFF2-40B4-BE49-F238E27FC236}">
                <a16:creationId xmlns:a16="http://schemas.microsoft.com/office/drawing/2014/main" id="{E10BAC42-C41D-FC4D-9962-982298BD4384}"/>
              </a:ext>
            </a:extLst>
          </p:cNvPr>
          <p:cNvSpPr txBox="1"/>
          <p:nvPr/>
        </p:nvSpPr>
        <p:spPr>
          <a:xfrm>
            <a:off x="495720" y="1289360"/>
            <a:ext cx="7360300" cy="954107"/>
          </a:xfrm>
          <a:prstGeom prst="rect">
            <a:avLst/>
          </a:prstGeom>
          <a:noFill/>
        </p:spPr>
        <p:txBody>
          <a:bodyPr wrap="square" rtlCol="0">
            <a:spAutoFit/>
          </a:bodyPr>
          <a:lstStyle/>
          <a:p>
            <a:pPr algn="just"/>
            <a:r>
              <a:rPr lang="en-US" sz="1400" dirty="0">
                <a:latin typeface="Arial" panose="020B0604020202020204" pitchFamily="34" charset="0"/>
                <a:cs typeface="Arial" panose="020B0604020202020204" pitchFamily="34" charset="0"/>
              </a:rPr>
              <a:t>How do you allocate unit factors when preparing sectional plans? In addition, can you explain how parking bays, storage areas, and other exclusive use areas are reflected in sectional plans?</a:t>
            </a:r>
          </a:p>
          <a:p>
            <a:pPr marL="360363" indent="-360363" algn="just"/>
            <a:endParaRPr lang="en-ZA" sz="1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CF25986-22DF-437E-6673-4EC6731816DC}"/>
              </a:ext>
            </a:extLst>
          </p:cNvPr>
          <p:cNvSpPr txBox="1"/>
          <p:nvPr/>
        </p:nvSpPr>
        <p:spPr>
          <a:xfrm>
            <a:off x="495720" y="609861"/>
            <a:ext cx="6121571" cy="400110"/>
          </a:xfrm>
          <a:prstGeom prst="rect">
            <a:avLst/>
          </a:prstGeom>
          <a:noFill/>
        </p:spPr>
        <p:txBody>
          <a:bodyPr wrap="square" rtlCol="0">
            <a:spAutoFit/>
          </a:bodyPr>
          <a:lstStyle/>
          <a:p>
            <a:r>
              <a:rPr lang="en-US" sz="2000" b="1" dirty="0">
                <a:solidFill>
                  <a:srgbClr val="064CA0"/>
                </a:solidFill>
                <a:latin typeface="Arial" panose="020B0604020202020204" pitchFamily="34" charset="0"/>
                <a:cs typeface="Arial" panose="020B0604020202020204" pitchFamily="34" charset="0"/>
              </a:rPr>
              <a:t>QN - 3</a:t>
            </a:r>
          </a:p>
        </p:txBody>
      </p:sp>
    </p:spTree>
    <p:extLst>
      <p:ext uri="{BB962C8B-B14F-4D97-AF65-F5344CB8AC3E}">
        <p14:creationId xmlns:p14="http://schemas.microsoft.com/office/powerpoint/2010/main" val="3184262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5EFF0D-6520-3D06-3AB8-803E80FCA459}"/>
              </a:ext>
            </a:extLst>
          </p:cNvPr>
          <p:cNvPicPr>
            <a:picLocks noChangeAspect="1"/>
          </p:cNvPicPr>
          <p:nvPr/>
        </p:nvPicPr>
        <p:blipFill>
          <a:blip r:embed="rId2"/>
          <a:srcRect/>
          <a:stretch/>
        </p:blipFill>
        <p:spPr>
          <a:xfrm>
            <a:off x="1355" y="762"/>
            <a:ext cx="9141288" cy="5141974"/>
          </a:xfrm>
          <a:prstGeom prst="rect">
            <a:avLst/>
          </a:prstGeom>
        </p:spPr>
      </p:pic>
      <p:sp>
        <p:nvSpPr>
          <p:cNvPr id="3" name="TextBox 2">
            <a:extLst>
              <a:ext uri="{FF2B5EF4-FFF2-40B4-BE49-F238E27FC236}">
                <a16:creationId xmlns:a16="http://schemas.microsoft.com/office/drawing/2014/main" id="{ACF25986-22DF-437E-6673-4EC6731816DC}"/>
              </a:ext>
            </a:extLst>
          </p:cNvPr>
          <p:cNvSpPr txBox="1"/>
          <p:nvPr/>
        </p:nvSpPr>
        <p:spPr>
          <a:xfrm>
            <a:off x="495720" y="409806"/>
            <a:ext cx="6121571" cy="400110"/>
          </a:xfrm>
          <a:prstGeom prst="rect">
            <a:avLst/>
          </a:prstGeom>
          <a:noFill/>
        </p:spPr>
        <p:txBody>
          <a:bodyPr wrap="square" rtlCol="0">
            <a:spAutoFit/>
          </a:bodyPr>
          <a:lstStyle/>
          <a:p>
            <a:r>
              <a:rPr lang="en-US" sz="2000" b="1" dirty="0">
                <a:solidFill>
                  <a:srgbClr val="064CA0"/>
                </a:solidFill>
                <a:latin typeface="Arial" panose="020B0604020202020204" pitchFamily="34" charset="0"/>
                <a:cs typeface="Arial" panose="020B0604020202020204" pitchFamily="34" charset="0"/>
              </a:rPr>
              <a:t>QN - 3</a:t>
            </a:r>
          </a:p>
        </p:txBody>
      </p:sp>
      <p:pic>
        <p:nvPicPr>
          <p:cNvPr id="6" name="Picture 5">
            <a:extLst>
              <a:ext uri="{FF2B5EF4-FFF2-40B4-BE49-F238E27FC236}">
                <a16:creationId xmlns:a16="http://schemas.microsoft.com/office/drawing/2014/main" id="{9CFBB70E-F8C7-7C50-BCC3-1B9BCA5E4A8A}"/>
              </a:ext>
            </a:extLst>
          </p:cNvPr>
          <p:cNvPicPr>
            <a:picLocks noChangeAspect="1"/>
          </p:cNvPicPr>
          <p:nvPr/>
        </p:nvPicPr>
        <p:blipFill>
          <a:blip r:embed="rId3"/>
          <a:stretch>
            <a:fillRect/>
          </a:stretch>
        </p:blipFill>
        <p:spPr>
          <a:xfrm>
            <a:off x="647728" y="989694"/>
            <a:ext cx="4245587" cy="3744000"/>
          </a:xfrm>
          <a:prstGeom prst="rect">
            <a:avLst/>
          </a:prstGeom>
        </p:spPr>
      </p:pic>
    </p:spTree>
    <p:extLst>
      <p:ext uri="{BB962C8B-B14F-4D97-AF65-F5344CB8AC3E}">
        <p14:creationId xmlns:p14="http://schemas.microsoft.com/office/powerpoint/2010/main" val="3633457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8FA25-37FF-1D42-ABA1-10607B3746B6}"/>
              </a:ext>
            </a:extLst>
          </p:cNvPr>
          <p:cNvPicPr>
            <a:picLocks noChangeAspect="1"/>
          </p:cNvPicPr>
          <p:nvPr/>
        </p:nvPicPr>
        <p:blipFill>
          <a:blip r:embed="rId3"/>
          <a:srcRect/>
          <a:stretch/>
        </p:blipFill>
        <p:spPr>
          <a:xfrm>
            <a:off x="1355" y="761"/>
            <a:ext cx="9141288" cy="5141975"/>
          </a:xfrm>
          <a:prstGeom prst="rect">
            <a:avLst/>
          </a:prstGeom>
        </p:spPr>
      </p:pic>
      <p:sp>
        <p:nvSpPr>
          <p:cNvPr id="7" name="TextBox 6">
            <a:extLst>
              <a:ext uri="{FF2B5EF4-FFF2-40B4-BE49-F238E27FC236}">
                <a16:creationId xmlns:a16="http://schemas.microsoft.com/office/drawing/2014/main" id="{9A00A18A-C552-4C4D-A086-4CA1BF248C27}"/>
              </a:ext>
            </a:extLst>
          </p:cNvPr>
          <p:cNvSpPr txBox="1"/>
          <p:nvPr/>
        </p:nvSpPr>
        <p:spPr>
          <a:xfrm>
            <a:off x="3792684" y="6107440"/>
            <a:ext cx="3383280"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TAX AND EXCHANGE CONTROL</a:t>
            </a:r>
          </a:p>
        </p:txBody>
      </p:sp>
      <p:cxnSp>
        <p:nvCxnSpPr>
          <p:cNvPr id="8" name="Straight Connector 7">
            <a:extLst>
              <a:ext uri="{FF2B5EF4-FFF2-40B4-BE49-F238E27FC236}">
                <a16:creationId xmlns:a16="http://schemas.microsoft.com/office/drawing/2014/main" id="{7F7AF057-94FC-0141-ACAB-DE82A6A8BE7B}"/>
              </a:ext>
            </a:extLst>
          </p:cNvPr>
          <p:cNvCxnSpPr>
            <a:cxnSpLocks/>
          </p:cNvCxnSpPr>
          <p:nvPr/>
        </p:nvCxnSpPr>
        <p:spPr>
          <a:xfrm flipH="1">
            <a:off x="3429784" y="5909284"/>
            <a:ext cx="542306" cy="5278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D02FB6B-B3C5-8B49-8D5B-6E060F7793B7}"/>
              </a:ext>
            </a:extLst>
          </p:cNvPr>
          <p:cNvSpPr txBox="1"/>
          <p:nvPr/>
        </p:nvSpPr>
        <p:spPr>
          <a:xfrm>
            <a:off x="439363" y="488155"/>
            <a:ext cx="4080597" cy="400110"/>
          </a:xfrm>
          <a:prstGeom prst="rect">
            <a:avLst/>
          </a:prstGeom>
          <a:noFill/>
        </p:spPr>
        <p:txBody>
          <a:bodyPr wrap="square" rtlCol="0">
            <a:spAutoFit/>
          </a:bodyPr>
          <a:lstStyle/>
          <a:p>
            <a:r>
              <a:rPr lang="en-US" sz="2000" b="1" dirty="0">
                <a:solidFill>
                  <a:srgbClr val="064CA0"/>
                </a:solidFill>
                <a:latin typeface="Arial" panose="020B0604020202020204" pitchFamily="34" charset="0"/>
                <a:cs typeface="Arial" panose="020B0604020202020204" pitchFamily="34" charset="0"/>
              </a:rPr>
              <a:t>Outline</a:t>
            </a:r>
          </a:p>
        </p:txBody>
      </p:sp>
      <p:sp>
        <p:nvSpPr>
          <p:cNvPr id="14" name="TextBox 13">
            <a:extLst>
              <a:ext uri="{FF2B5EF4-FFF2-40B4-BE49-F238E27FC236}">
                <a16:creationId xmlns:a16="http://schemas.microsoft.com/office/drawing/2014/main" id="{E85B2BE5-E8D8-7549-831B-3CA13C1281DA}"/>
              </a:ext>
            </a:extLst>
          </p:cNvPr>
          <p:cNvSpPr txBox="1"/>
          <p:nvPr/>
        </p:nvSpPr>
        <p:spPr>
          <a:xfrm>
            <a:off x="439363" y="1181801"/>
            <a:ext cx="5024735" cy="2154436"/>
          </a:xfrm>
          <a:prstGeom prst="rect">
            <a:avLst/>
          </a:prstGeom>
          <a:noFill/>
        </p:spPr>
        <p:txBody>
          <a:bodyPr wrap="square" rtlCol="0">
            <a:spAutoFit/>
          </a:bodyPr>
          <a:lstStyle/>
          <a:p>
            <a:pPr marL="171450" indent="-171450">
              <a:buFont typeface="Wingdings" panose="05000000000000000000" pitchFamily="2" charset="2"/>
              <a:buChar char="q"/>
            </a:pPr>
            <a:r>
              <a:rPr lang="en-US" sz="1400" dirty="0">
                <a:latin typeface="Arial" panose="020B0604020202020204" pitchFamily="34" charset="0"/>
                <a:cs typeface="Arial" panose="020B0604020202020204" pitchFamily="34" charset="0"/>
              </a:rPr>
              <a:t>Introduction</a:t>
            </a:r>
          </a:p>
          <a:p>
            <a:endParaRPr lang="en-US" sz="14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en-US" sz="1400" dirty="0">
                <a:latin typeface="Arial" panose="020B0604020202020204" pitchFamily="34" charset="0"/>
                <a:cs typeface="Arial" panose="020B0604020202020204" pitchFamily="34" charset="0"/>
              </a:rPr>
              <a:t>Key concepts</a:t>
            </a:r>
          </a:p>
          <a:p>
            <a:endParaRPr lang="en-US" sz="14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en-US" sz="1400" dirty="0">
                <a:latin typeface="Arial" panose="020B0604020202020204" pitchFamily="34" charset="0"/>
                <a:cs typeface="Arial" panose="020B0604020202020204" pitchFamily="34" charset="0"/>
              </a:rPr>
              <a:t>Surveyor’s insights</a:t>
            </a:r>
          </a:p>
          <a:p>
            <a:endParaRPr lang="en-US" sz="14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en-US" sz="1400" dirty="0">
                <a:latin typeface="Arial" panose="020B0604020202020204" pitchFamily="34" charset="0"/>
                <a:cs typeface="Arial" panose="020B0604020202020204" pitchFamily="34" charset="0"/>
              </a:rPr>
              <a:t>Q&amp;A</a:t>
            </a:r>
          </a:p>
          <a:p>
            <a:endParaRPr lang="en-US" sz="1200" dirty="0">
              <a:solidFill>
                <a:schemeClr val="accent3">
                  <a:lumMod val="75000"/>
                </a:schemeClr>
              </a:solidFill>
              <a:latin typeface="Arial" panose="020B0604020202020204" pitchFamily="34" charset="0"/>
              <a:cs typeface="Arial" panose="020B0604020202020204" pitchFamily="34" charset="0"/>
            </a:endParaRPr>
          </a:p>
          <a:p>
            <a:endParaRPr lang="en-US" sz="1200" dirty="0">
              <a:solidFill>
                <a:schemeClr val="accent3">
                  <a:lumMod val="75000"/>
                </a:schemeClr>
              </a:solidFill>
              <a:latin typeface="Arial" panose="020B0604020202020204" pitchFamily="34" charset="0"/>
              <a:cs typeface="Arial" panose="020B0604020202020204" pitchFamily="34" charset="0"/>
            </a:endParaRPr>
          </a:p>
          <a:p>
            <a:endParaRPr lang="en-US" sz="1200" dirty="0">
              <a:solidFill>
                <a:schemeClr val="accent3">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7447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5EFF0D-6520-3D06-3AB8-803E80FCA459}"/>
              </a:ext>
            </a:extLst>
          </p:cNvPr>
          <p:cNvPicPr>
            <a:picLocks noChangeAspect="1"/>
          </p:cNvPicPr>
          <p:nvPr/>
        </p:nvPicPr>
        <p:blipFill>
          <a:blip r:embed="rId2"/>
          <a:srcRect/>
          <a:stretch/>
        </p:blipFill>
        <p:spPr>
          <a:xfrm>
            <a:off x="2712" y="0"/>
            <a:ext cx="9141288" cy="5141974"/>
          </a:xfrm>
          <a:prstGeom prst="rect">
            <a:avLst/>
          </a:prstGeom>
        </p:spPr>
      </p:pic>
      <p:sp>
        <p:nvSpPr>
          <p:cNvPr id="5" name="TextBox 4">
            <a:extLst>
              <a:ext uri="{FF2B5EF4-FFF2-40B4-BE49-F238E27FC236}">
                <a16:creationId xmlns:a16="http://schemas.microsoft.com/office/drawing/2014/main" id="{E10BAC42-C41D-FC4D-9962-982298BD4384}"/>
              </a:ext>
            </a:extLst>
          </p:cNvPr>
          <p:cNvSpPr txBox="1"/>
          <p:nvPr/>
        </p:nvSpPr>
        <p:spPr>
          <a:xfrm>
            <a:off x="589320" y="1786919"/>
            <a:ext cx="7360300" cy="523220"/>
          </a:xfrm>
          <a:prstGeom prst="rect">
            <a:avLst/>
          </a:prstGeom>
          <a:noFill/>
        </p:spPr>
        <p:txBody>
          <a:bodyPr wrap="square" rtlCol="0">
            <a:spAutoFit/>
          </a:bodyPr>
          <a:lstStyle/>
          <a:p>
            <a:pPr algn="just"/>
            <a:r>
              <a:rPr lang="en-US" sz="1400" dirty="0">
                <a:latin typeface="Arial" panose="020B0604020202020204" pitchFamily="34" charset="0"/>
                <a:cs typeface="Arial" panose="020B0604020202020204" pitchFamily="34" charset="0"/>
              </a:rPr>
              <a:t>What are the most common errors you encounter when developers submit sectional plans for approval, and how can these be avoided? </a:t>
            </a:r>
            <a:endParaRPr lang="en-ZA" sz="1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CF25986-22DF-437E-6673-4EC6731816DC}"/>
              </a:ext>
            </a:extLst>
          </p:cNvPr>
          <p:cNvSpPr txBox="1"/>
          <p:nvPr/>
        </p:nvSpPr>
        <p:spPr>
          <a:xfrm>
            <a:off x="661320" y="1128261"/>
            <a:ext cx="6121571" cy="400110"/>
          </a:xfrm>
          <a:prstGeom prst="rect">
            <a:avLst/>
          </a:prstGeom>
          <a:noFill/>
        </p:spPr>
        <p:txBody>
          <a:bodyPr wrap="square" rtlCol="0">
            <a:spAutoFit/>
          </a:bodyPr>
          <a:lstStyle/>
          <a:p>
            <a:r>
              <a:rPr lang="en-US" sz="2000" b="1" dirty="0">
                <a:solidFill>
                  <a:srgbClr val="064CA0"/>
                </a:solidFill>
                <a:latin typeface="Arial" panose="020B0604020202020204" pitchFamily="34" charset="0"/>
                <a:cs typeface="Arial" panose="020B0604020202020204" pitchFamily="34" charset="0"/>
              </a:rPr>
              <a:t>QN - 4</a:t>
            </a:r>
          </a:p>
        </p:txBody>
      </p:sp>
    </p:spTree>
    <p:extLst>
      <p:ext uri="{BB962C8B-B14F-4D97-AF65-F5344CB8AC3E}">
        <p14:creationId xmlns:p14="http://schemas.microsoft.com/office/powerpoint/2010/main" val="1232275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5EFF0D-6520-3D06-3AB8-803E80FCA459}"/>
              </a:ext>
            </a:extLst>
          </p:cNvPr>
          <p:cNvPicPr>
            <a:picLocks noChangeAspect="1"/>
          </p:cNvPicPr>
          <p:nvPr/>
        </p:nvPicPr>
        <p:blipFill>
          <a:blip r:embed="rId2"/>
          <a:srcRect/>
          <a:stretch/>
        </p:blipFill>
        <p:spPr>
          <a:xfrm>
            <a:off x="2712" y="0"/>
            <a:ext cx="9141288" cy="5141974"/>
          </a:xfrm>
          <a:prstGeom prst="rect">
            <a:avLst/>
          </a:prstGeom>
        </p:spPr>
      </p:pic>
      <p:sp>
        <p:nvSpPr>
          <p:cNvPr id="5" name="TextBox 4">
            <a:extLst>
              <a:ext uri="{FF2B5EF4-FFF2-40B4-BE49-F238E27FC236}">
                <a16:creationId xmlns:a16="http://schemas.microsoft.com/office/drawing/2014/main" id="{E10BAC42-C41D-FC4D-9962-982298BD4384}"/>
              </a:ext>
            </a:extLst>
          </p:cNvPr>
          <p:cNvSpPr txBox="1"/>
          <p:nvPr/>
        </p:nvSpPr>
        <p:spPr>
          <a:xfrm>
            <a:off x="589320" y="1786919"/>
            <a:ext cx="7360300" cy="523220"/>
          </a:xfrm>
          <a:prstGeom prst="rect">
            <a:avLst/>
          </a:prstGeom>
          <a:noFill/>
        </p:spPr>
        <p:txBody>
          <a:bodyPr wrap="square" rtlCol="0">
            <a:spAutoFit/>
          </a:bodyPr>
          <a:lstStyle/>
          <a:p>
            <a:pPr algn="just"/>
            <a:r>
              <a:rPr lang="en-US" sz="1400" dirty="0">
                <a:latin typeface="Arial" panose="020B0604020202020204" pitchFamily="34" charset="0"/>
                <a:cs typeface="Arial" panose="020B0604020202020204" pitchFamily="34" charset="0"/>
              </a:rPr>
              <a:t>What are the most common causes of delays in processing sectional titles, and how can developers mitigate these delays?</a:t>
            </a:r>
            <a:endParaRPr lang="en-ZA" sz="1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CF25986-22DF-437E-6673-4EC6731816DC}"/>
              </a:ext>
            </a:extLst>
          </p:cNvPr>
          <p:cNvSpPr txBox="1"/>
          <p:nvPr/>
        </p:nvSpPr>
        <p:spPr>
          <a:xfrm>
            <a:off x="661320" y="1128261"/>
            <a:ext cx="6121571" cy="400110"/>
          </a:xfrm>
          <a:prstGeom prst="rect">
            <a:avLst/>
          </a:prstGeom>
          <a:noFill/>
        </p:spPr>
        <p:txBody>
          <a:bodyPr wrap="square" rtlCol="0">
            <a:spAutoFit/>
          </a:bodyPr>
          <a:lstStyle/>
          <a:p>
            <a:r>
              <a:rPr lang="en-US" sz="2000" b="1" dirty="0">
                <a:solidFill>
                  <a:srgbClr val="064CA0"/>
                </a:solidFill>
                <a:latin typeface="Arial" panose="020B0604020202020204" pitchFamily="34" charset="0"/>
                <a:cs typeface="Arial" panose="020B0604020202020204" pitchFamily="34" charset="0"/>
              </a:rPr>
              <a:t>QN - 5</a:t>
            </a:r>
          </a:p>
        </p:txBody>
      </p:sp>
    </p:spTree>
    <p:extLst>
      <p:ext uri="{BB962C8B-B14F-4D97-AF65-F5344CB8AC3E}">
        <p14:creationId xmlns:p14="http://schemas.microsoft.com/office/powerpoint/2010/main" val="2186457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3F4DD4-6501-3AF6-C2FB-2D4759525FF3}"/>
              </a:ext>
            </a:extLst>
          </p:cNvPr>
          <p:cNvPicPr>
            <a:picLocks noChangeAspect="1"/>
          </p:cNvPicPr>
          <p:nvPr/>
        </p:nvPicPr>
        <p:blipFill>
          <a:blip r:embed="rId2"/>
          <a:srcRect/>
          <a:stretch/>
        </p:blipFill>
        <p:spPr>
          <a:xfrm>
            <a:off x="1354" y="761"/>
            <a:ext cx="9141290" cy="5141975"/>
          </a:xfrm>
          <a:prstGeom prst="rect">
            <a:avLst/>
          </a:prstGeom>
        </p:spPr>
      </p:pic>
      <p:sp>
        <p:nvSpPr>
          <p:cNvPr id="5" name="TextBox 4">
            <a:extLst>
              <a:ext uri="{FF2B5EF4-FFF2-40B4-BE49-F238E27FC236}">
                <a16:creationId xmlns:a16="http://schemas.microsoft.com/office/drawing/2014/main" id="{9D0444E5-EB68-684B-81B1-E600DF9ABC17}"/>
              </a:ext>
            </a:extLst>
          </p:cNvPr>
          <p:cNvSpPr txBox="1"/>
          <p:nvPr/>
        </p:nvSpPr>
        <p:spPr>
          <a:xfrm>
            <a:off x="2102747" y="1602251"/>
            <a:ext cx="4938503" cy="954107"/>
          </a:xfrm>
          <a:prstGeom prst="rect">
            <a:avLst/>
          </a:prstGeom>
          <a:noFill/>
        </p:spPr>
        <p:txBody>
          <a:bodyPr wrap="square" rtlCol="0">
            <a:spAutoFit/>
          </a:bodyPr>
          <a:lstStyle/>
          <a:p>
            <a:pPr algn="ctr"/>
            <a:r>
              <a:rPr lang="en-US" sz="2000" b="1" dirty="0">
                <a:solidFill>
                  <a:srgbClr val="2C338B"/>
                </a:solidFill>
                <a:latin typeface="Arial" panose="020B0604020202020204" pitchFamily="34" charset="0"/>
                <a:cs typeface="Arial" panose="020B0604020202020204" pitchFamily="34" charset="0"/>
              </a:rPr>
              <a:t>Thank You!</a:t>
            </a:r>
          </a:p>
          <a:p>
            <a:pPr algn="ctr"/>
            <a:endParaRPr lang="en-US" sz="2000" b="1" dirty="0">
              <a:solidFill>
                <a:srgbClr val="2C338B"/>
              </a:solidFill>
              <a:latin typeface="Arial" panose="020B0604020202020204" pitchFamily="34" charset="0"/>
              <a:cs typeface="Arial" panose="020B0604020202020204" pitchFamily="34" charset="0"/>
            </a:endParaRPr>
          </a:p>
          <a:p>
            <a:pPr algn="ctr"/>
            <a:r>
              <a:rPr lang="en-US" sz="1600" dirty="0">
                <a:solidFill>
                  <a:srgbClr val="002060"/>
                </a:solidFill>
                <a:latin typeface="Arial" panose="020B0604020202020204" pitchFamily="34" charset="0"/>
                <a:cs typeface="Arial" panose="020B0604020202020204" pitchFamily="34" charset="0"/>
              </a:rPr>
              <a:t>For Your Attention</a:t>
            </a:r>
          </a:p>
        </p:txBody>
      </p:sp>
    </p:spTree>
    <p:extLst>
      <p:ext uri="{BB962C8B-B14F-4D97-AF65-F5344CB8AC3E}">
        <p14:creationId xmlns:p14="http://schemas.microsoft.com/office/powerpoint/2010/main" val="4285740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C107F2-E5F0-B947-ADD2-8C2335F42B5F}"/>
              </a:ext>
            </a:extLst>
          </p:cNvPr>
          <p:cNvPicPr>
            <a:picLocks noChangeAspect="1"/>
          </p:cNvPicPr>
          <p:nvPr/>
        </p:nvPicPr>
        <p:blipFill>
          <a:blip r:embed="rId2"/>
          <a:srcRect/>
          <a:stretch/>
        </p:blipFill>
        <p:spPr>
          <a:xfrm>
            <a:off x="1357" y="762"/>
            <a:ext cx="9141285" cy="5141973"/>
          </a:xfrm>
          <a:prstGeom prst="rect">
            <a:avLst/>
          </a:prstGeom>
        </p:spPr>
      </p:pic>
    </p:spTree>
    <p:extLst>
      <p:ext uri="{BB962C8B-B14F-4D97-AF65-F5344CB8AC3E}">
        <p14:creationId xmlns:p14="http://schemas.microsoft.com/office/powerpoint/2010/main" val="433310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5EFF0D-6520-3D06-3AB8-803E80FCA459}"/>
              </a:ext>
            </a:extLst>
          </p:cNvPr>
          <p:cNvPicPr>
            <a:picLocks noChangeAspect="1"/>
          </p:cNvPicPr>
          <p:nvPr/>
        </p:nvPicPr>
        <p:blipFill>
          <a:blip r:embed="rId2"/>
          <a:srcRect/>
          <a:stretch/>
        </p:blipFill>
        <p:spPr>
          <a:xfrm>
            <a:off x="1355" y="762"/>
            <a:ext cx="9141288" cy="5141974"/>
          </a:xfrm>
          <a:prstGeom prst="rect">
            <a:avLst/>
          </a:prstGeom>
        </p:spPr>
      </p:pic>
      <p:sp>
        <p:nvSpPr>
          <p:cNvPr id="5" name="TextBox 4">
            <a:extLst>
              <a:ext uri="{FF2B5EF4-FFF2-40B4-BE49-F238E27FC236}">
                <a16:creationId xmlns:a16="http://schemas.microsoft.com/office/drawing/2014/main" id="{E10BAC42-C41D-FC4D-9962-982298BD4384}"/>
              </a:ext>
            </a:extLst>
          </p:cNvPr>
          <p:cNvSpPr txBox="1"/>
          <p:nvPr/>
        </p:nvSpPr>
        <p:spPr>
          <a:xfrm>
            <a:off x="438120" y="1043765"/>
            <a:ext cx="6996025" cy="3662541"/>
          </a:xfrm>
          <a:prstGeom prst="rect">
            <a:avLst/>
          </a:prstGeom>
          <a:noFill/>
        </p:spPr>
        <p:txBody>
          <a:bodyPr wrap="square" rtlCol="0">
            <a:spAutoFit/>
          </a:bodyPr>
          <a:lstStyle/>
          <a:p>
            <a:pPr marL="228600" indent="-228600" algn="just">
              <a:buFont typeface="Wingdings" pitchFamily="2" charset="2"/>
              <a:buChar char="§"/>
            </a:pPr>
            <a:r>
              <a:rPr lang="en-US" altLang="en-US" sz="1400" dirty="0">
                <a:latin typeface="Arial" panose="020B0604020202020204" pitchFamily="34" charset="0"/>
                <a:cs typeface="Arial" panose="020B0604020202020204" pitchFamily="34" charset="0"/>
              </a:rPr>
              <a:t>Sectional titles were originally introduced into Kenyan law by the Sectional Properties Act, 1987. This Act was subsequently repealed and re-enacted, with various amendments in 2020 as the Sectional Properties Act, 2020. The 2020 Act is further supported by detailed Regulations that were published in 2021.</a:t>
            </a:r>
          </a:p>
          <a:p>
            <a:pPr algn="just"/>
            <a:endParaRPr lang="en-ZA" altLang="en-US" sz="1400" dirty="0">
              <a:latin typeface="Arial" panose="020B0604020202020204" pitchFamily="34" charset="0"/>
              <a:cs typeface="Arial" panose="020B0604020202020204" pitchFamily="34" charset="0"/>
            </a:endParaRPr>
          </a:p>
          <a:p>
            <a:pPr marL="228600" indent="-228600" algn="just">
              <a:buFont typeface="Wingdings" pitchFamily="2" charset="2"/>
              <a:buChar char="§"/>
            </a:pPr>
            <a:r>
              <a:rPr lang="en-US" sz="1400" dirty="0">
                <a:latin typeface="Arial" panose="020B0604020202020204" pitchFamily="34" charset="0"/>
                <a:cs typeface="Arial" panose="020B0604020202020204" pitchFamily="34" charset="0"/>
              </a:rPr>
              <a:t>Sectional titles are a step toward accommodating urban growth, providing a solution for urban housing challenges. Establishment of this regime was also intended to promote consistency and predictability in the sectional titles regime. </a:t>
            </a:r>
          </a:p>
          <a:p>
            <a:pPr algn="just"/>
            <a:endParaRPr lang="en-ZA" sz="1400" dirty="0">
              <a:latin typeface="Arial" panose="020B0604020202020204" pitchFamily="34" charset="0"/>
              <a:cs typeface="Arial" panose="020B0604020202020204" pitchFamily="34" charset="0"/>
            </a:endParaRPr>
          </a:p>
          <a:p>
            <a:pPr marL="228600" indent="-228600" algn="just">
              <a:buFont typeface="Wingdings" pitchFamily="2" charset="2"/>
              <a:buChar char="§"/>
            </a:pPr>
            <a:r>
              <a:rPr lang="en-US" sz="1400" dirty="0">
                <a:latin typeface="Arial" panose="020B0604020202020204" pitchFamily="34" charset="0"/>
                <a:cs typeface="Arial" panose="020B0604020202020204" pitchFamily="34" charset="0"/>
              </a:rPr>
              <a:t>Historically conceptualized to enable vertical subdivision of land but quickly extended to horizontal subdivisions variously called ‘cluster’, ‘group’ or ‘community’, ‘precincts’ titles [for master planned estates].</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pPr marL="228600" indent="-228600">
              <a:buFont typeface="Wingdings" pitchFamily="2" charset="2"/>
              <a:buChar char="§"/>
            </a:pPr>
            <a:endParaRPr lang="en-ZA" sz="1200" dirty="0">
              <a:latin typeface="Arial" panose="020B0604020202020204" pitchFamily="34" charset="0"/>
              <a:cs typeface="Arial" panose="020B0604020202020204" pitchFamily="34" charset="0"/>
            </a:endParaRPr>
          </a:p>
          <a:p>
            <a:pPr marL="228600" indent="-228600">
              <a:buFont typeface="Wingdings" pitchFamily="2" charset="2"/>
              <a:buChar char="§"/>
            </a:pPr>
            <a:endParaRPr lang="en-ZA" sz="1200" dirty="0">
              <a:latin typeface="Arial" panose="020B0604020202020204" pitchFamily="34" charset="0"/>
              <a:cs typeface="Arial" panose="020B0604020202020204" pitchFamily="34" charset="0"/>
            </a:endParaRPr>
          </a:p>
          <a:p>
            <a:endParaRPr lang="en-ZA" sz="12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CF25986-22DF-437E-6673-4EC6731816DC}"/>
              </a:ext>
            </a:extLst>
          </p:cNvPr>
          <p:cNvSpPr txBox="1"/>
          <p:nvPr/>
        </p:nvSpPr>
        <p:spPr>
          <a:xfrm>
            <a:off x="398175" y="296720"/>
            <a:ext cx="3383280" cy="400110"/>
          </a:xfrm>
          <a:prstGeom prst="rect">
            <a:avLst/>
          </a:prstGeom>
          <a:noFill/>
        </p:spPr>
        <p:txBody>
          <a:bodyPr wrap="square" rtlCol="0">
            <a:spAutoFit/>
          </a:bodyPr>
          <a:lstStyle/>
          <a:p>
            <a:r>
              <a:rPr lang="en-US" sz="2000" b="1" dirty="0">
                <a:solidFill>
                  <a:srgbClr val="064CA0"/>
                </a:solidFill>
                <a:latin typeface="Arial" panose="020B0604020202020204" pitchFamily="34" charset="0"/>
                <a:cs typeface="Arial" panose="020B0604020202020204" pitchFamily="34" charset="0"/>
              </a:rPr>
              <a:t>Introduction</a:t>
            </a:r>
          </a:p>
        </p:txBody>
      </p:sp>
    </p:spTree>
    <p:extLst>
      <p:ext uri="{BB962C8B-B14F-4D97-AF65-F5344CB8AC3E}">
        <p14:creationId xmlns:p14="http://schemas.microsoft.com/office/powerpoint/2010/main" val="510953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5EFF0D-6520-3D06-3AB8-803E80FCA459}"/>
              </a:ext>
            </a:extLst>
          </p:cNvPr>
          <p:cNvPicPr>
            <a:picLocks noChangeAspect="1"/>
          </p:cNvPicPr>
          <p:nvPr/>
        </p:nvPicPr>
        <p:blipFill>
          <a:blip r:embed="rId2"/>
          <a:srcRect/>
          <a:stretch/>
        </p:blipFill>
        <p:spPr>
          <a:xfrm>
            <a:off x="1355" y="762"/>
            <a:ext cx="9141288" cy="5141974"/>
          </a:xfrm>
          <a:prstGeom prst="rect">
            <a:avLst/>
          </a:prstGeom>
        </p:spPr>
      </p:pic>
      <p:sp>
        <p:nvSpPr>
          <p:cNvPr id="5" name="TextBox 4">
            <a:extLst>
              <a:ext uri="{FF2B5EF4-FFF2-40B4-BE49-F238E27FC236}">
                <a16:creationId xmlns:a16="http://schemas.microsoft.com/office/drawing/2014/main" id="{E10BAC42-C41D-FC4D-9962-982298BD4384}"/>
              </a:ext>
            </a:extLst>
          </p:cNvPr>
          <p:cNvSpPr txBox="1"/>
          <p:nvPr/>
        </p:nvSpPr>
        <p:spPr>
          <a:xfrm>
            <a:off x="438120" y="1043765"/>
            <a:ext cx="6996025" cy="3754874"/>
          </a:xfrm>
          <a:prstGeom prst="rect">
            <a:avLst/>
          </a:prstGeom>
          <a:noFill/>
        </p:spPr>
        <p:txBody>
          <a:bodyPr wrap="square" rtlCol="0">
            <a:spAutoFit/>
          </a:bodyPr>
          <a:lstStyle/>
          <a:p>
            <a:pPr marL="228600" indent="-228600" algn="just">
              <a:buFont typeface="Wingdings" pitchFamily="2" charset="2"/>
              <a:buChar char="§"/>
            </a:pPr>
            <a:r>
              <a:rPr lang="en-ZA" altLang="en-US" sz="1400" b="1" dirty="0">
                <a:latin typeface="Arial" panose="020B0604020202020204" pitchFamily="34" charset="0"/>
                <a:cs typeface="Arial" panose="020B0604020202020204" pitchFamily="34" charset="0"/>
              </a:rPr>
              <a:t>Building</a:t>
            </a:r>
            <a:r>
              <a:rPr lang="en-ZA" altLang="en-US" sz="1400" dirty="0">
                <a:latin typeface="Arial" panose="020B0604020202020204" pitchFamily="34" charset="0"/>
                <a:cs typeface="Arial" panose="020B0604020202020204" pitchFamily="34" charset="0"/>
              </a:rPr>
              <a:t>: M</a:t>
            </a:r>
            <a:r>
              <a:rPr lang="en-US" altLang="en-US" sz="1400" dirty="0">
                <a:latin typeface="Arial" panose="020B0604020202020204" pitchFamily="34" charset="0"/>
                <a:cs typeface="Arial" panose="020B0604020202020204" pitchFamily="34" charset="0"/>
              </a:rPr>
              <a:t>eans one or more structures on the same parcel built either vertically (one unit on top of another) and horizontally (where the units are side by side) and includes apartments, flats, maisonettes, townhouses, offices and warehouses. </a:t>
            </a:r>
          </a:p>
          <a:p>
            <a:pPr algn="just"/>
            <a:endParaRPr lang="en-ZA" altLang="en-US" sz="1400" dirty="0">
              <a:latin typeface="Arial" panose="020B0604020202020204" pitchFamily="34" charset="0"/>
              <a:cs typeface="Arial" panose="020B0604020202020204" pitchFamily="34" charset="0"/>
            </a:endParaRPr>
          </a:p>
          <a:p>
            <a:pPr marL="228600" indent="-228600" algn="just">
              <a:buFont typeface="Wingdings" pitchFamily="2" charset="2"/>
              <a:buChar char="§"/>
            </a:pPr>
            <a:r>
              <a:rPr lang="en-ZA" altLang="en-US" sz="1400" b="1" dirty="0">
                <a:latin typeface="Arial" panose="020B0604020202020204" pitchFamily="34" charset="0"/>
                <a:cs typeface="Arial" panose="020B0604020202020204" pitchFamily="34" charset="0"/>
              </a:rPr>
              <a:t>Sectional unit</a:t>
            </a:r>
            <a:r>
              <a:rPr lang="en-ZA" altLang="en-US" sz="1400" dirty="0">
                <a:latin typeface="Arial" panose="020B0604020202020204" pitchFamily="34" charset="0"/>
                <a:cs typeface="Arial" panose="020B0604020202020204" pitchFamily="34" charset="0"/>
              </a:rPr>
              <a:t>: A “unit” is defined as</a:t>
            </a:r>
            <a:r>
              <a:rPr lang="en-US" altLang="en-US" sz="1400" dirty="0">
                <a:latin typeface="Arial" panose="020B0604020202020204" pitchFamily="34" charset="0"/>
                <a:cs typeface="Arial" panose="020B0604020202020204" pitchFamily="34" charset="0"/>
              </a:rPr>
              <a:t> a space that is situated within a Building and described in a sectional plan by reference to floors, walls and ceilings within the building, and includes its proportionate share in the common parts of the property. </a:t>
            </a:r>
            <a:endParaRPr lang="en-ZA" altLang="en-US" sz="1400" dirty="0">
              <a:latin typeface="Arial" panose="020B0604020202020204" pitchFamily="34" charset="0"/>
              <a:cs typeface="Arial" panose="020B0604020202020204" pitchFamily="34" charset="0"/>
            </a:endParaRPr>
          </a:p>
          <a:p>
            <a:pPr marL="228600" indent="-228600" algn="just">
              <a:buFont typeface="Wingdings" pitchFamily="2" charset="2"/>
              <a:buChar char="§"/>
            </a:pPr>
            <a:endParaRPr lang="en-ZA" altLang="en-US" sz="1400" dirty="0">
              <a:latin typeface="Arial" panose="020B0604020202020204" pitchFamily="34" charset="0"/>
              <a:cs typeface="Arial" panose="020B0604020202020204" pitchFamily="34" charset="0"/>
            </a:endParaRPr>
          </a:p>
          <a:p>
            <a:pPr marL="228600" indent="-228600" algn="just">
              <a:buFont typeface="Wingdings" pitchFamily="2" charset="2"/>
              <a:buChar char="§"/>
            </a:pPr>
            <a:r>
              <a:rPr lang="en-US" altLang="en-US" sz="1400" b="1" dirty="0">
                <a:latin typeface="Arial" panose="020B0604020202020204" pitchFamily="34" charset="0"/>
                <a:cs typeface="Arial" panose="020B0604020202020204" pitchFamily="34" charset="0"/>
              </a:rPr>
              <a:t>Tenancy in common</a:t>
            </a:r>
            <a:r>
              <a:rPr lang="en-US" altLang="en-US" sz="1400" dirty="0">
                <a:latin typeface="Arial" panose="020B0604020202020204" pitchFamily="34" charset="0"/>
                <a:cs typeface="Arial" panose="020B0604020202020204" pitchFamily="34" charset="0"/>
              </a:rPr>
              <a:t>: A legal arrangement that allows two or more parties to own distinct undivided shares in the property, with no right of survivorship. </a:t>
            </a:r>
          </a:p>
          <a:p>
            <a:pPr algn="just"/>
            <a:endParaRPr lang="en-US" altLang="en-US" sz="1400" dirty="0">
              <a:latin typeface="Arial" panose="020B0604020202020204" pitchFamily="34" charset="0"/>
              <a:cs typeface="Arial" panose="020B0604020202020204" pitchFamily="34" charset="0"/>
            </a:endParaRPr>
          </a:p>
          <a:p>
            <a:pPr marL="228600" indent="-228600" algn="just">
              <a:buFont typeface="Wingdings" pitchFamily="2" charset="2"/>
              <a:buChar char="§"/>
            </a:pPr>
            <a:r>
              <a:rPr lang="en-US" altLang="en-US" sz="1400" b="1" dirty="0">
                <a:latin typeface="Arial" panose="020B0604020202020204" pitchFamily="34" charset="0"/>
                <a:cs typeface="Arial" panose="020B0604020202020204" pitchFamily="34" charset="0"/>
              </a:rPr>
              <a:t>Common property: </a:t>
            </a:r>
            <a:r>
              <a:rPr lang="en-US" altLang="en-US" sz="1400" dirty="0">
                <a:latin typeface="Arial" panose="020B0604020202020204" pitchFamily="34" charset="0"/>
                <a:cs typeface="Arial" panose="020B0604020202020204" pitchFamily="34" charset="0"/>
              </a:rPr>
              <a:t>Comprises every part of the land in a sectional title development plus the buildings or parts of buildings in the development which have not been included in the sections delineated on the sectional plan. It is owned by all the unit owners as tenants in common and is available for use by all members of the development, subject to the by-laws and/or the controls exercised by the corporation. </a:t>
            </a:r>
            <a:endParaRPr lang="en-ZA" sz="12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CF25986-22DF-437E-6673-4EC6731816DC}"/>
              </a:ext>
            </a:extLst>
          </p:cNvPr>
          <p:cNvSpPr txBox="1"/>
          <p:nvPr/>
        </p:nvSpPr>
        <p:spPr>
          <a:xfrm>
            <a:off x="398175" y="296720"/>
            <a:ext cx="5836370" cy="400110"/>
          </a:xfrm>
          <a:prstGeom prst="rect">
            <a:avLst/>
          </a:prstGeom>
          <a:noFill/>
        </p:spPr>
        <p:txBody>
          <a:bodyPr wrap="square" rtlCol="0">
            <a:spAutoFit/>
          </a:bodyPr>
          <a:lstStyle/>
          <a:p>
            <a:r>
              <a:rPr lang="en-US" sz="2000" b="1" dirty="0">
                <a:solidFill>
                  <a:srgbClr val="064CA0"/>
                </a:solidFill>
                <a:latin typeface="Arial" panose="020B0604020202020204" pitchFamily="34" charset="0"/>
                <a:cs typeface="Arial" panose="020B0604020202020204" pitchFamily="34" charset="0"/>
              </a:rPr>
              <a:t>Key concepts | Understanding terminology</a:t>
            </a:r>
          </a:p>
        </p:txBody>
      </p:sp>
    </p:spTree>
    <p:extLst>
      <p:ext uri="{BB962C8B-B14F-4D97-AF65-F5344CB8AC3E}">
        <p14:creationId xmlns:p14="http://schemas.microsoft.com/office/powerpoint/2010/main" val="1050688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5EFF0D-6520-3D06-3AB8-803E80FCA459}"/>
              </a:ext>
            </a:extLst>
          </p:cNvPr>
          <p:cNvPicPr>
            <a:picLocks noChangeAspect="1"/>
          </p:cNvPicPr>
          <p:nvPr/>
        </p:nvPicPr>
        <p:blipFill>
          <a:blip r:embed="rId2"/>
          <a:srcRect/>
          <a:stretch/>
        </p:blipFill>
        <p:spPr>
          <a:xfrm>
            <a:off x="1355" y="762"/>
            <a:ext cx="9141288" cy="5141974"/>
          </a:xfrm>
          <a:prstGeom prst="rect">
            <a:avLst/>
          </a:prstGeom>
        </p:spPr>
      </p:pic>
      <p:sp>
        <p:nvSpPr>
          <p:cNvPr id="5" name="TextBox 4">
            <a:extLst>
              <a:ext uri="{FF2B5EF4-FFF2-40B4-BE49-F238E27FC236}">
                <a16:creationId xmlns:a16="http://schemas.microsoft.com/office/drawing/2014/main" id="{E10BAC42-C41D-FC4D-9962-982298BD4384}"/>
              </a:ext>
            </a:extLst>
          </p:cNvPr>
          <p:cNvSpPr txBox="1"/>
          <p:nvPr/>
        </p:nvSpPr>
        <p:spPr>
          <a:xfrm>
            <a:off x="438120" y="1043765"/>
            <a:ext cx="6996025" cy="3539430"/>
          </a:xfrm>
          <a:prstGeom prst="rect">
            <a:avLst/>
          </a:prstGeom>
          <a:noFill/>
        </p:spPr>
        <p:txBody>
          <a:bodyPr wrap="square" rtlCol="0">
            <a:spAutoFit/>
          </a:bodyPr>
          <a:lstStyle/>
          <a:p>
            <a:pPr marL="228600" indent="-228600" algn="just">
              <a:buFont typeface="Wingdings" pitchFamily="2" charset="2"/>
              <a:buChar char="§"/>
            </a:pPr>
            <a:r>
              <a:rPr lang="en-ZA" altLang="en-US" sz="1400" b="1" dirty="0">
                <a:latin typeface="Arial" panose="020B0604020202020204" pitchFamily="34" charset="0"/>
                <a:cs typeface="Arial" panose="020B0604020202020204" pitchFamily="34" charset="0"/>
              </a:rPr>
              <a:t>Sectional plan</a:t>
            </a:r>
            <a:r>
              <a:rPr lang="en-ZA" altLang="en-US" sz="1400" dirty="0">
                <a:latin typeface="Arial" panose="020B0604020202020204" pitchFamily="34" charset="0"/>
                <a:cs typeface="Arial" panose="020B0604020202020204" pitchFamily="34" charset="0"/>
              </a:rPr>
              <a:t>: M</a:t>
            </a:r>
            <a:r>
              <a:rPr lang="en-US" altLang="en-US" sz="1400" dirty="0">
                <a:latin typeface="Arial" panose="020B0604020202020204" pitchFamily="34" charset="0"/>
                <a:cs typeface="Arial" panose="020B0604020202020204" pitchFamily="34" charset="0"/>
              </a:rPr>
              <a:t>eans a georeferenced plan of units or a part of land, as the case may be, prepared by a surveyor and approved by the statutory body responsible for survey of land.</a:t>
            </a:r>
          </a:p>
          <a:p>
            <a:pPr algn="just"/>
            <a:endParaRPr lang="en-US" altLang="en-US" sz="1400" dirty="0">
              <a:latin typeface="Arial" panose="020B0604020202020204" pitchFamily="34" charset="0"/>
              <a:cs typeface="Arial" panose="020B0604020202020204" pitchFamily="34" charset="0"/>
            </a:endParaRPr>
          </a:p>
          <a:p>
            <a:pPr marL="446088" indent="-179388" algn="just">
              <a:buFont typeface="Wingdings" panose="05000000000000000000" pitchFamily="2" charset="2"/>
              <a:buChar char="v"/>
            </a:pPr>
            <a:r>
              <a:rPr lang="en-US" altLang="en-US" sz="1400" dirty="0">
                <a:latin typeface="Arial" panose="020B0604020202020204" pitchFamily="34" charset="0"/>
                <a:cs typeface="Arial" panose="020B0604020202020204" pitchFamily="34" charset="0"/>
              </a:rPr>
              <a:t>	Every plan presented for registration as a sectional plan must be georeferenced. </a:t>
            </a:r>
            <a:r>
              <a:rPr lang="en-US" altLang="en-US" sz="1400" i="1" dirty="0">
                <a:latin typeface="Arial" panose="020B0604020202020204" pitchFamily="34" charset="0"/>
                <a:cs typeface="Arial" panose="020B0604020202020204" pitchFamily="34" charset="0"/>
              </a:rPr>
              <a:t>Georeferencing</a:t>
            </a:r>
            <a:r>
              <a:rPr lang="en-US" altLang="en-US" sz="1400" dirty="0">
                <a:latin typeface="Arial" panose="020B0604020202020204" pitchFamily="34" charset="0"/>
                <a:cs typeface="Arial" panose="020B0604020202020204" pitchFamily="34" charset="0"/>
              </a:rPr>
              <a:t> is the process of taking a digital image and adding geographic information to the image so that GIS or mapping software can 'place' the image in its appropriate real-world location.</a:t>
            </a:r>
          </a:p>
          <a:p>
            <a:pPr marL="266700" algn="just"/>
            <a:endParaRPr lang="en-US" altLang="en-US" sz="1400" dirty="0">
              <a:latin typeface="Arial" panose="020B0604020202020204" pitchFamily="34" charset="0"/>
              <a:cs typeface="Arial" panose="020B0604020202020204" pitchFamily="34" charset="0"/>
            </a:endParaRPr>
          </a:p>
          <a:p>
            <a:pPr marL="446088" indent="-179388" algn="just">
              <a:buFont typeface="Wingdings" panose="05000000000000000000" pitchFamily="2" charset="2"/>
              <a:buChar char="v"/>
            </a:pPr>
            <a:r>
              <a:rPr lang="en-US" altLang="en-US" sz="1400" dirty="0">
                <a:latin typeface="Arial" panose="020B0604020202020204" pitchFamily="34" charset="0"/>
                <a:cs typeface="Arial" panose="020B0604020202020204" pitchFamily="34" charset="0"/>
              </a:rPr>
              <a:t>The process of preparing a sectional plan includes field survey, site/location plan preparation, sectional plans plotting, procuring endorsements by owner/surveyor/county government, authentication of the sectional plan at the Survey Records Office and registration of the sectional plan at the Land Registry.</a:t>
            </a:r>
          </a:p>
          <a:p>
            <a:pPr marL="266700" algn="just"/>
            <a:endParaRPr lang="en-US" altLang="en-US" sz="1400" dirty="0">
              <a:latin typeface="Arial" panose="020B0604020202020204" pitchFamily="34" charset="0"/>
              <a:cs typeface="Arial" panose="020B0604020202020204" pitchFamily="34" charset="0"/>
            </a:endParaRPr>
          </a:p>
          <a:p>
            <a:pPr marL="446088" indent="-179388" algn="just">
              <a:buFont typeface="Wingdings" panose="05000000000000000000" pitchFamily="2" charset="2"/>
              <a:buChar char="v"/>
            </a:pPr>
            <a:r>
              <a:rPr lang="en-US" altLang="en-US" sz="1400" dirty="0">
                <a:latin typeface="Arial" panose="020B0604020202020204" pitchFamily="34" charset="0"/>
                <a:cs typeface="Arial" panose="020B0604020202020204" pitchFamily="34" charset="0"/>
              </a:rPr>
              <a:t> A Registrar shall not register a sectional plan unless the sectional plan describes two or more units in it.</a:t>
            </a:r>
          </a:p>
        </p:txBody>
      </p:sp>
      <p:sp>
        <p:nvSpPr>
          <p:cNvPr id="3" name="TextBox 2">
            <a:extLst>
              <a:ext uri="{FF2B5EF4-FFF2-40B4-BE49-F238E27FC236}">
                <a16:creationId xmlns:a16="http://schemas.microsoft.com/office/drawing/2014/main" id="{ACF25986-22DF-437E-6673-4EC6731816DC}"/>
              </a:ext>
            </a:extLst>
          </p:cNvPr>
          <p:cNvSpPr txBox="1"/>
          <p:nvPr/>
        </p:nvSpPr>
        <p:spPr>
          <a:xfrm>
            <a:off x="398175" y="296720"/>
            <a:ext cx="5836370" cy="400110"/>
          </a:xfrm>
          <a:prstGeom prst="rect">
            <a:avLst/>
          </a:prstGeom>
          <a:noFill/>
        </p:spPr>
        <p:txBody>
          <a:bodyPr wrap="square" rtlCol="0">
            <a:spAutoFit/>
          </a:bodyPr>
          <a:lstStyle/>
          <a:p>
            <a:r>
              <a:rPr lang="en-US" sz="2000" b="1" dirty="0">
                <a:solidFill>
                  <a:srgbClr val="064CA0"/>
                </a:solidFill>
                <a:latin typeface="Arial" panose="020B0604020202020204" pitchFamily="34" charset="0"/>
                <a:cs typeface="Arial" panose="020B0604020202020204" pitchFamily="34" charset="0"/>
              </a:rPr>
              <a:t>Key concepts – Understanding terminology</a:t>
            </a:r>
          </a:p>
        </p:txBody>
      </p:sp>
    </p:spTree>
    <p:extLst>
      <p:ext uri="{BB962C8B-B14F-4D97-AF65-F5344CB8AC3E}">
        <p14:creationId xmlns:p14="http://schemas.microsoft.com/office/powerpoint/2010/main" val="3415031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5EFF0D-6520-3D06-3AB8-803E80FCA459}"/>
              </a:ext>
            </a:extLst>
          </p:cNvPr>
          <p:cNvPicPr>
            <a:picLocks noChangeAspect="1"/>
          </p:cNvPicPr>
          <p:nvPr/>
        </p:nvPicPr>
        <p:blipFill>
          <a:blip r:embed="rId2"/>
          <a:srcRect/>
          <a:stretch/>
        </p:blipFill>
        <p:spPr>
          <a:xfrm>
            <a:off x="1355" y="762"/>
            <a:ext cx="9141288" cy="5141974"/>
          </a:xfrm>
          <a:prstGeom prst="rect">
            <a:avLst/>
          </a:prstGeom>
        </p:spPr>
      </p:pic>
      <p:sp>
        <p:nvSpPr>
          <p:cNvPr id="5" name="TextBox 4">
            <a:extLst>
              <a:ext uri="{FF2B5EF4-FFF2-40B4-BE49-F238E27FC236}">
                <a16:creationId xmlns:a16="http://schemas.microsoft.com/office/drawing/2014/main" id="{E10BAC42-C41D-FC4D-9962-982298BD4384}"/>
              </a:ext>
            </a:extLst>
          </p:cNvPr>
          <p:cNvSpPr txBox="1"/>
          <p:nvPr/>
        </p:nvSpPr>
        <p:spPr>
          <a:xfrm>
            <a:off x="438120" y="892565"/>
            <a:ext cx="6996025" cy="3785652"/>
          </a:xfrm>
          <a:prstGeom prst="rect">
            <a:avLst/>
          </a:prstGeom>
          <a:noFill/>
        </p:spPr>
        <p:txBody>
          <a:bodyPr wrap="square" rtlCol="0">
            <a:spAutoFit/>
          </a:bodyPr>
          <a:lstStyle/>
          <a:p>
            <a:pPr marL="228600" indent="-228600" algn="just">
              <a:buFont typeface="Wingdings" pitchFamily="2" charset="2"/>
              <a:buChar char="§"/>
            </a:pPr>
            <a:r>
              <a:rPr lang="en-US" altLang="en-US" sz="1400" dirty="0">
                <a:latin typeface="Arial" panose="020B0604020202020204" pitchFamily="34" charset="0"/>
                <a:cs typeface="Arial" panose="020B0604020202020204" pitchFamily="34" charset="0"/>
              </a:rPr>
              <a:t>A body corporate is constituted under section 17 of the Act, to supervise the common areas of the development. It functions as a legal entity that represents the collective interests of the unit owners. </a:t>
            </a:r>
          </a:p>
          <a:p>
            <a:pPr algn="just"/>
            <a:endParaRPr lang="en-US" altLang="en-US" sz="1000" dirty="0">
              <a:latin typeface="Arial" panose="020B0604020202020204" pitchFamily="34" charset="0"/>
              <a:cs typeface="Arial" panose="020B0604020202020204" pitchFamily="34" charset="0"/>
            </a:endParaRPr>
          </a:p>
          <a:p>
            <a:pPr marL="228600" indent="-228600" algn="just">
              <a:buFont typeface="Wingdings" pitchFamily="2" charset="2"/>
              <a:buChar char="§"/>
            </a:pPr>
            <a:r>
              <a:rPr lang="en-US" altLang="en-US" sz="1400" dirty="0">
                <a:latin typeface="Arial" panose="020B0604020202020204" pitchFamily="34" charset="0"/>
                <a:cs typeface="Arial" panose="020B0604020202020204" pitchFamily="34" charset="0"/>
              </a:rPr>
              <a:t>The provisions of the Companies Act, 2015 </a:t>
            </a:r>
            <a:r>
              <a:rPr lang="en-US" altLang="en-US" sz="1400" b="1" dirty="0">
                <a:latin typeface="Arial" panose="020B0604020202020204" pitchFamily="34" charset="0"/>
                <a:cs typeface="Arial" panose="020B0604020202020204" pitchFamily="34" charset="0"/>
              </a:rPr>
              <a:t>do not apply </a:t>
            </a:r>
            <a:r>
              <a:rPr lang="en-US" altLang="en-US" sz="1400" dirty="0">
                <a:latin typeface="Arial" panose="020B0604020202020204" pitchFamily="34" charset="0"/>
                <a:cs typeface="Arial" panose="020B0604020202020204" pitchFamily="34" charset="0"/>
              </a:rPr>
              <a:t>to the Corporation. Unit owners typically do not receive share certificates in the same way they would in traditional management company structure. </a:t>
            </a:r>
          </a:p>
          <a:p>
            <a:pPr algn="just"/>
            <a:endParaRPr lang="en-US" altLang="en-US" sz="1000" dirty="0">
              <a:latin typeface="Arial" panose="020B0604020202020204" pitchFamily="34" charset="0"/>
              <a:cs typeface="Arial" panose="020B0604020202020204" pitchFamily="34" charset="0"/>
            </a:endParaRPr>
          </a:p>
          <a:p>
            <a:pPr marL="228600" indent="-228600" algn="just">
              <a:buFont typeface="Wingdings" pitchFamily="2" charset="2"/>
              <a:buChar char="§"/>
            </a:pPr>
            <a:r>
              <a:rPr lang="en-US" altLang="en-US" sz="1400" dirty="0">
                <a:latin typeface="Arial" panose="020B0604020202020204" pitchFamily="34" charset="0"/>
                <a:cs typeface="Arial" panose="020B0604020202020204" pitchFamily="34" charset="0"/>
              </a:rPr>
              <a:t>The stakeholders of the corporation are the owners of the unit. On the first registration, the by-laws specified in the Regulations shall be the by-laws of the Corporation. By-laws can be amended, repealed or replaced </a:t>
            </a:r>
            <a:r>
              <a:rPr lang="en-US" altLang="en-US" sz="1400" b="1" dirty="0">
                <a:latin typeface="Arial" panose="020B0604020202020204" pitchFamily="34" charset="0"/>
                <a:cs typeface="Arial" panose="020B0604020202020204" pitchFamily="34" charset="0"/>
              </a:rPr>
              <a:t>by a special resolution</a:t>
            </a:r>
            <a:r>
              <a:rPr lang="en-US" altLang="en-US" sz="1400" dirty="0">
                <a:latin typeface="Arial" panose="020B0604020202020204" pitchFamily="34" charset="0"/>
                <a:cs typeface="Arial" panose="020B0604020202020204" pitchFamily="34" charset="0"/>
              </a:rPr>
              <a:t>, taking effect once the Corporation has filed a copy of it with the Registrar, and the Registrar has made a memorandum of the filing on the sectional plan.</a:t>
            </a:r>
          </a:p>
          <a:p>
            <a:pPr algn="just"/>
            <a:endParaRPr lang="en-US" altLang="en-US" sz="1000" dirty="0">
              <a:latin typeface="Arial" panose="020B0604020202020204" pitchFamily="34" charset="0"/>
              <a:cs typeface="Arial" panose="020B0604020202020204" pitchFamily="34" charset="0"/>
            </a:endParaRPr>
          </a:p>
          <a:p>
            <a:pPr marL="228600" indent="-228600" algn="just">
              <a:buFont typeface="Wingdings" pitchFamily="2" charset="2"/>
              <a:buChar char="§"/>
            </a:pPr>
            <a:r>
              <a:rPr lang="en-US" sz="1400" dirty="0">
                <a:latin typeface="Arial" panose="020B0604020202020204" pitchFamily="34" charset="0"/>
                <a:cs typeface="Arial" panose="020B0604020202020204" pitchFamily="34" charset="0"/>
              </a:rPr>
              <a:t>Disputes may arise among the unit owners, and this is resolved using the corporation by-laws. However, serious violations are submitted to the Dispute Resolution Committee</a:t>
            </a:r>
            <a:endParaRPr lang="en-ZA" sz="12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CF25986-22DF-437E-6673-4EC6731816DC}"/>
              </a:ext>
            </a:extLst>
          </p:cNvPr>
          <p:cNvSpPr txBox="1"/>
          <p:nvPr/>
        </p:nvSpPr>
        <p:spPr>
          <a:xfrm>
            <a:off x="398175" y="296720"/>
            <a:ext cx="4842898" cy="400110"/>
          </a:xfrm>
          <a:prstGeom prst="rect">
            <a:avLst/>
          </a:prstGeom>
          <a:noFill/>
        </p:spPr>
        <p:txBody>
          <a:bodyPr wrap="square" rtlCol="0">
            <a:spAutoFit/>
          </a:bodyPr>
          <a:lstStyle/>
          <a:p>
            <a:r>
              <a:rPr lang="en-US" sz="2000" b="1" dirty="0">
                <a:solidFill>
                  <a:srgbClr val="064CA0"/>
                </a:solidFill>
                <a:latin typeface="Arial" panose="020B0604020202020204" pitchFamily="34" charset="0"/>
                <a:cs typeface="Arial" panose="020B0604020202020204" pitchFamily="34" charset="0"/>
              </a:rPr>
              <a:t>Key concepts | Corporation</a:t>
            </a:r>
          </a:p>
        </p:txBody>
      </p:sp>
    </p:spTree>
    <p:extLst>
      <p:ext uri="{BB962C8B-B14F-4D97-AF65-F5344CB8AC3E}">
        <p14:creationId xmlns:p14="http://schemas.microsoft.com/office/powerpoint/2010/main" val="3989025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5EFF0D-6520-3D06-3AB8-803E80FCA459}"/>
              </a:ext>
            </a:extLst>
          </p:cNvPr>
          <p:cNvPicPr>
            <a:picLocks noChangeAspect="1"/>
          </p:cNvPicPr>
          <p:nvPr/>
        </p:nvPicPr>
        <p:blipFill>
          <a:blip r:embed="rId2"/>
          <a:srcRect/>
          <a:stretch/>
        </p:blipFill>
        <p:spPr>
          <a:xfrm>
            <a:off x="1355" y="762"/>
            <a:ext cx="9141288" cy="5141974"/>
          </a:xfrm>
          <a:prstGeom prst="rect">
            <a:avLst/>
          </a:prstGeom>
        </p:spPr>
      </p:pic>
      <p:sp>
        <p:nvSpPr>
          <p:cNvPr id="3" name="TextBox 2">
            <a:extLst>
              <a:ext uri="{FF2B5EF4-FFF2-40B4-BE49-F238E27FC236}">
                <a16:creationId xmlns:a16="http://schemas.microsoft.com/office/drawing/2014/main" id="{ACF25986-22DF-437E-6673-4EC6731816DC}"/>
              </a:ext>
            </a:extLst>
          </p:cNvPr>
          <p:cNvSpPr txBox="1"/>
          <p:nvPr/>
        </p:nvSpPr>
        <p:spPr>
          <a:xfrm>
            <a:off x="398174" y="296720"/>
            <a:ext cx="6290625" cy="400110"/>
          </a:xfrm>
          <a:prstGeom prst="rect">
            <a:avLst/>
          </a:prstGeom>
          <a:noFill/>
        </p:spPr>
        <p:txBody>
          <a:bodyPr wrap="square" rtlCol="0">
            <a:spAutoFit/>
          </a:bodyPr>
          <a:lstStyle/>
          <a:p>
            <a:r>
              <a:rPr lang="en-US" sz="2000" b="1" dirty="0">
                <a:solidFill>
                  <a:srgbClr val="064CA0"/>
                </a:solidFill>
                <a:latin typeface="Arial" panose="020B0604020202020204" pitchFamily="34" charset="0"/>
                <a:cs typeface="Arial" panose="020B0604020202020204" pitchFamily="34" charset="0"/>
              </a:rPr>
              <a:t>Key concepts | Exemptions and exclusions</a:t>
            </a:r>
          </a:p>
        </p:txBody>
      </p:sp>
      <p:graphicFrame>
        <p:nvGraphicFramePr>
          <p:cNvPr id="2" name="Table 1">
            <a:extLst>
              <a:ext uri="{FF2B5EF4-FFF2-40B4-BE49-F238E27FC236}">
                <a16:creationId xmlns:a16="http://schemas.microsoft.com/office/drawing/2014/main" id="{77F13501-158B-A1F1-FDB0-A03B20EE134D}"/>
              </a:ext>
            </a:extLst>
          </p:cNvPr>
          <p:cNvGraphicFramePr>
            <a:graphicFrameLocks noGrp="1"/>
          </p:cNvGraphicFramePr>
          <p:nvPr>
            <p:extLst>
              <p:ext uri="{D42A27DB-BD31-4B8C-83A1-F6EECF244321}">
                <p14:modId xmlns:p14="http://schemas.microsoft.com/office/powerpoint/2010/main" val="1047353136"/>
              </p:ext>
            </p:extLst>
          </p:nvPr>
        </p:nvGraphicFramePr>
        <p:xfrm>
          <a:off x="438120" y="827750"/>
          <a:ext cx="6096000" cy="4015740"/>
        </p:xfrm>
        <a:graphic>
          <a:graphicData uri="http://schemas.openxmlformats.org/drawingml/2006/table">
            <a:tbl>
              <a:tblPr firstRow="1" bandRow="1">
                <a:tableStyleId>{2D5ABB26-0587-4C30-8999-92F81FD0307C}</a:tableStyleId>
              </a:tblPr>
              <a:tblGrid>
                <a:gridCol w="1095480">
                  <a:extLst>
                    <a:ext uri="{9D8B030D-6E8A-4147-A177-3AD203B41FA5}">
                      <a16:colId xmlns:a16="http://schemas.microsoft.com/office/drawing/2014/main" val="2053946684"/>
                    </a:ext>
                  </a:extLst>
                </a:gridCol>
                <a:gridCol w="5000520">
                  <a:extLst>
                    <a:ext uri="{9D8B030D-6E8A-4147-A177-3AD203B41FA5}">
                      <a16:colId xmlns:a16="http://schemas.microsoft.com/office/drawing/2014/main" val="1706625260"/>
                    </a:ext>
                  </a:extLst>
                </a:gridCol>
              </a:tblGrid>
              <a:tr h="370840">
                <a:tc>
                  <a:txBody>
                    <a:bodyPr/>
                    <a:lstStyle/>
                    <a:p>
                      <a:pPr algn="just"/>
                      <a:r>
                        <a:rPr lang="en-US" sz="1050" b="1" dirty="0">
                          <a:latin typeface="Arial" panose="020B0604020202020204" pitchFamily="34" charset="0"/>
                          <a:cs typeface="Arial" panose="020B0604020202020204" pitchFamily="34" charset="0"/>
                        </a:rPr>
                        <a:t>Exclusion:</a:t>
                      </a:r>
                      <a:endParaRPr lang="en-KE" sz="105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1050" dirty="0">
                          <a:latin typeface="Arial" panose="020B0604020202020204" pitchFamily="34" charset="0"/>
                          <a:cs typeface="Arial" panose="020B0604020202020204" pitchFamily="34" charset="0"/>
                        </a:rPr>
                        <a:t>The 2020 Act explicitly states that it applies only to land held on freehold title or on a leasehold title </a:t>
                      </a:r>
                      <a:r>
                        <a:rPr lang="en-US" sz="1050" b="1" dirty="0">
                          <a:latin typeface="Arial" panose="020B0604020202020204" pitchFamily="34" charset="0"/>
                          <a:cs typeface="Arial" panose="020B0604020202020204" pitchFamily="34" charset="0"/>
                        </a:rPr>
                        <a:t>where the unexpired residue of the term is not less than 21 years </a:t>
                      </a:r>
                      <a:r>
                        <a:rPr lang="en-US" sz="1050" dirty="0">
                          <a:latin typeface="Arial" panose="020B0604020202020204" pitchFamily="34" charset="0"/>
                          <a:cs typeface="Arial" panose="020B0604020202020204" pitchFamily="34" charset="0"/>
                        </a:rPr>
                        <a:t>and </a:t>
                      </a:r>
                      <a:r>
                        <a:rPr lang="en-US" sz="1050" b="1" dirty="0">
                          <a:latin typeface="Arial" panose="020B0604020202020204" pitchFamily="34" charset="0"/>
                          <a:cs typeface="Arial" panose="020B0604020202020204" pitchFamily="34" charset="0"/>
                        </a:rPr>
                        <a:t>there is an intention to confer ownership</a:t>
                      </a:r>
                      <a:r>
                        <a:rPr lang="en-US" sz="1050" dirty="0">
                          <a:latin typeface="Arial" panose="020B0604020202020204" pitchFamily="34" charset="0"/>
                          <a:cs typeface="Arial" panose="020B0604020202020204" pitchFamily="34" charset="0"/>
                        </a:rPr>
                        <a:t>.</a:t>
                      </a:r>
                      <a:endParaRPr lang="en-KE" sz="105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3626667"/>
                  </a:ext>
                </a:extLst>
              </a:tr>
              <a:tr h="370840">
                <a:tc>
                  <a:txBody>
                    <a:bodyPr/>
                    <a:lstStyle/>
                    <a:p>
                      <a:pPr algn="just"/>
                      <a:r>
                        <a:rPr lang="en-US" sz="1050" b="1" dirty="0">
                          <a:latin typeface="Arial" panose="020B0604020202020204" pitchFamily="34" charset="0"/>
                          <a:cs typeface="Arial" panose="020B0604020202020204" pitchFamily="34" charset="0"/>
                        </a:rPr>
                        <a:t>Exemption:</a:t>
                      </a:r>
                      <a:endParaRPr lang="en-KE" sz="105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1050" dirty="0">
                          <a:latin typeface="Arial" panose="020B0604020202020204" pitchFamily="34" charset="0"/>
                          <a:cs typeface="Arial" panose="020B0604020202020204" pitchFamily="34" charset="0"/>
                        </a:rPr>
                        <a:t>The Regulations provide exemptions for specific categories of long-term leases:</a:t>
                      </a:r>
                    </a:p>
                    <a:p>
                      <a:pPr algn="just"/>
                      <a:endParaRPr lang="en-US" sz="5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US" sz="1050" dirty="0">
                          <a:latin typeface="Arial" panose="020B0604020202020204" pitchFamily="34" charset="0"/>
                          <a:cs typeface="Arial" panose="020B0604020202020204" pitchFamily="34" charset="0"/>
                        </a:rPr>
                        <a:t>Where the reversionary interest is expressly retained by the developer, lessor, or management company as legal owner (and not as trustee).</a:t>
                      </a:r>
                    </a:p>
                    <a:p>
                      <a:pPr marL="0" indent="0" algn="just">
                        <a:buFont typeface="Wingdings" panose="05000000000000000000" pitchFamily="2" charset="2"/>
                        <a:buNone/>
                      </a:pPr>
                      <a:endParaRPr lang="en-US" sz="5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US" sz="1050" dirty="0">
                          <a:latin typeface="Arial" panose="020B0604020202020204" pitchFamily="34" charset="0"/>
                          <a:cs typeface="Arial" panose="020B0604020202020204" pitchFamily="34" charset="0"/>
                        </a:rPr>
                        <a:t>Large mixed-use developments and phased developments, where it is agreed that the developer or management company will retain the reversionary interest.</a:t>
                      </a:r>
                    </a:p>
                    <a:p>
                      <a:pPr marL="0" indent="0" algn="just">
                        <a:buFont typeface="Wingdings" panose="05000000000000000000" pitchFamily="2" charset="2"/>
                        <a:buNone/>
                      </a:pPr>
                      <a:endParaRPr lang="en-US" sz="5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US" sz="1050" dirty="0">
                          <a:latin typeface="Arial" panose="020B0604020202020204" pitchFamily="34" charset="0"/>
                          <a:cs typeface="Arial" panose="020B0604020202020204" pitchFamily="34" charset="0"/>
                        </a:rPr>
                        <a:t>Projects of strategic national importance, substantial transactions, and special economic zones, where relinquishing the reversionary interest is deemed impractical.</a:t>
                      </a:r>
                      <a:endParaRPr lang="en-KE" sz="105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4415283"/>
                  </a:ext>
                </a:extLst>
              </a:tr>
              <a:tr h="370840">
                <a:tc>
                  <a:txBody>
                    <a:bodyPr/>
                    <a:lstStyle/>
                    <a:p>
                      <a:pPr algn="just"/>
                      <a:r>
                        <a:rPr lang="en-US" sz="1050" b="1" dirty="0">
                          <a:latin typeface="Arial" panose="020B0604020202020204" pitchFamily="34" charset="0"/>
                          <a:cs typeface="Arial" panose="020B0604020202020204" pitchFamily="34" charset="0"/>
                        </a:rPr>
                        <a:t>Reversionary interest:</a:t>
                      </a:r>
                      <a:endParaRPr lang="en-KE" sz="105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1050" dirty="0">
                          <a:latin typeface="Arial" panose="020B0604020202020204" pitchFamily="34" charset="0"/>
                          <a:cs typeface="Arial" panose="020B0604020202020204" pitchFamily="34" charset="0"/>
                        </a:rPr>
                        <a:t>When long-term leases are used in certain developments instead of sectional title ownership, and the developer or management company retains the reversionary interest. In such cases:</a:t>
                      </a:r>
                    </a:p>
                    <a:p>
                      <a:pPr algn="just"/>
                      <a:endParaRPr lang="en-US" sz="500" dirty="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
                      </a:pPr>
                      <a:r>
                        <a:rPr lang="en-US" sz="1050" dirty="0">
                          <a:latin typeface="Arial" panose="020B0604020202020204" pitchFamily="34" charset="0"/>
                          <a:cs typeface="Arial" panose="020B0604020202020204" pitchFamily="34" charset="0"/>
                        </a:rPr>
                        <a:t>The purchaser does not own the property outright but holds it under a long-term lease, after which the ownership could revert to the developer or a management entity on expiry of the lease.</a:t>
                      </a:r>
                    </a:p>
                    <a:p>
                      <a:pPr marL="0" indent="0" algn="just">
                        <a:buFont typeface="Wingdings" panose="05000000000000000000" pitchFamily="2" charset="2"/>
                        <a:buNone/>
                      </a:pPr>
                      <a:endParaRPr lang="en-US" sz="500" dirty="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
                      </a:pPr>
                      <a:r>
                        <a:rPr lang="en-US" sz="1050" dirty="0">
                          <a:latin typeface="Arial" panose="020B0604020202020204" pitchFamily="34" charset="0"/>
                          <a:cs typeface="Arial" panose="020B0604020202020204" pitchFamily="34" charset="0"/>
                        </a:rPr>
                        <a:t>This can create a situation where the transaction feels like an ownership arrangement but legally functions as a lease without transfer of reversionary interest, so there is no permanent ownership.</a:t>
                      </a:r>
                      <a:endParaRPr lang="en-KE" sz="105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1700735"/>
                  </a:ext>
                </a:extLst>
              </a:tr>
            </a:tbl>
          </a:graphicData>
        </a:graphic>
      </p:graphicFrame>
    </p:spTree>
    <p:extLst>
      <p:ext uri="{BB962C8B-B14F-4D97-AF65-F5344CB8AC3E}">
        <p14:creationId xmlns:p14="http://schemas.microsoft.com/office/powerpoint/2010/main" val="420692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5EFF0D-6520-3D06-3AB8-803E80FCA459}"/>
              </a:ext>
            </a:extLst>
          </p:cNvPr>
          <p:cNvPicPr>
            <a:picLocks noChangeAspect="1"/>
          </p:cNvPicPr>
          <p:nvPr/>
        </p:nvPicPr>
        <p:blipFill>
          <a:blip r:embed="rId2"/>
          <a:srcRect/>
          <a:stretch/>
        </p:blipFill>
        <p:spPr>
          <a:xfrm>
            <a:off x="1355" y="762"/>
            <a:ext cx="9141288" cy="5141974"/>
          </a:xfrm>
          <a:prstGeom prst="rect">
            <a:avLst/>
          </a:prstGeom>
        </p:spPr>
      </p:pic>
      <p:sp>
        <p:nvSpPr>
          <p:cNvPr id="5" name="TextBox 4">
            <a:extLst>
              <a:ext uri="{FF2B5EF4-FFF2-40B4-BE49-F238E27FC236}">
                <a16:creationId xmlns:a16="http://schemas.microsoft.com/office/drawing/2014/main" id="{E10BAC42-C41D-FC4D-9962-982298BD4384}"/>
              </a:ext>
            </a:extLst>
          </p:cNvPr>
          <p:cNvSpPr txBox="1"/>
          <p:nvPr/>
        </p:nvSpPr>
        <p:spPr>
          <a:xfrm>
            <a:off x="438120" y="1043765"/>
            <a:ext cx="6996025" cy="2246769"/>
          </a:xfrm>
          <a:prstGeom prst="rect">
            <a:avLst/>
          </a:prstGeom>
          <a:noFill/>
        </p:spPr>
        <p:txBody>
          <a:bodyPr wrap="square" rtlCol="0">
            <a:spAutoFit/>
          </a:bodyPr>
          <a:lstStyle/>
          <a:p>
            <a:pPr marL="228600" indent="-228600" algn="just">
              <a:buFont typeface="Wingdings" pitchFamily="2" charset="2"/>
              <a:buChar char="§"/>
            </a:pPr>
            <a:r>
              <a:rPr lang="en-US" altLang="en-US" sz="1400" dirty="0">
                <a:latin typeface="Arial" panose="020B0604020202020204" pitchFamily="34" charset="0"/>
                <a:cs typeface="Arial" panose="020B0604020202020204" pitchFamily="34" charset="0"/>
              </a:rPr>
              <a:t>Land use considerations are pivotal when preparing sectional titles. Properties originally zoned for single-dwelling, hotel or institutional use (by way of example) require a formal rezoning permitting multi-units, so there will be a multi-step process that involves change of use aligning the use with densification. Recommended to consult your physical planner. </a:t>
            </a:r>
          </a:p>
          <a:p>
            <a:pPr algn="just"/>
            <a:endParaRPr lang="en-US" altLang="en-US" sz="1400" dirty="0">
              <a:latin typeface="Arial" panose="020B0604020202020204" pitchFamily="34" charset="0"/>
              <a:cs typeface="Arial" panose="020B0604020202020204" pitchFamily="34" charset="0"/>
            </a:endParaRPr>
          </a:p>
          <a:p>
            <a:pPr marL="228600" indent="-228600" algn="just">
              <a:buFont typeface="Wingdings" pitchFamily="2" charset="2"/>
              <a:buChar char="§"/>
            </a:pPr>
            <a:r>
              <a:rPr lang="en-US" altLang="en-US" sz="1400" dirty="0">
                <a:latin typeface="Arial" panose="020B0604020202020204" pitchFamily="34" charset="0"/>
                <a:cs typeface="Arial" panose="020B0604020202020204" pitchFamily="34" charset="0"/>
              </a:rPr>
              <a:t>Checking the possible effects of rezoning on neighbors and the surrounding area, such as increased traffic or infrastructure strain—basically, community impact—is one of the key components of environmental impact assessment. For this reason, public participation is typically required.</a:t>
            </a:r>
            <a:endParaRPr lang="en-US" altLang="en-US" sz="1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CF25986-22DF-437E-6673-4EC6731816DC}"/>
              </a:ext>
            </a:extLst>
          </p:cNvPr>
          <p:cNvSpPr txBox="1"/>
          <p:nvPr/>
        </p:nvSpPr>
        <p:spPr>
          <a:xfrm>
            <a:off x="398175" y="296720"/>
            <a:ext cx="4842898" cy="400110"/>
          </a:xfrm>
          <a:prstGeom prst="rect">
            <a:avLst/>
          </a:prstGeom>
          <a:noFill/>
        </p:spPr>
        <p:txBody>
          <a:bodyPr wrap="square" rtlCol="0">
            <a:spAutoFit/>
          </a:bodyPr>
          <a:lstStyle/>
          <a:p>
            <a:r>
              <a:rPr lang="en-US" sz="2000" b="1" dirty="0">
                <a:solidFill>
                  <a:srgbClr val="064CA0"/>
                </a:solidFill>
                <a:latin typeface="Arial" panose="020B0604020202020204" pitchFamily="34" charset="0"/>
                <a:cs typeface="Arial" panose="020B0604020202020204" pitchFamily="34" charset="0"/>
              </a:rPr>
              <a:t>Key concepts |	Permitted use</a:t>
            </a:r>
          </a:p>
        </p:txBody>
      </p:sp>
    </p:spTree>
    <p:extLst>
      <p:ext uri="{BB962C8B-B14F-4D97-AF65-F5344CB8AC3E}">
        <p14:creationId xmlns:p14="http://schemas.microsoft.com/office/powerpoint/2010/main" val="190222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5EFF0D-6520-3D06-3AB8-803E80FCA459}"/>
              </a:ext>
            </a:extLst>
          </p:cNvPr>
          <p:cNvPicPr>
            <a:picLocks noChangeAspect="1"/>
          </p:cNvPicPr>
          <p:nvPr/>
        </p:nvPicPr>
        <p:blipFill>
          <a:blip r:embed="rId2"/>
          <a:srcRect/>
          <a:stretch/>
        </p:blipFill>
        <p:spPr>
          <a:xfrm>
            <a:off x="1355" y="762"/>
            <a:ext cx="9141288" cy="5141974"/>
          </a:xfrm>
          <a:prstGeom prst="rect">
            <a:avLst/>
          </a:prstGeom>
        </p:spPr>
      </p:pic>
      <p:sp>
        <p:nvSpPr>
          <p:cNvPr id="5" name="TextBox 4">
            <a:extLst>
              <a:ext uri="{FF2B5EF4-FFF2-40B4-BE49-F238E27FC236}">
                <a16:creationId xmlns:a16="http://schemas.microsoft.com/office/drawing/2014/main" id="{E10BAC42-C41D-FC4D-9962-982298BD4384}"/>
              </a:ext>
            </a:extLst>
          </p:cNvPr>
          <p:cNvSpPr txBox="1"/>
          <p:nvPr/>
        </p:nvSpPr>
        <p:spPr>
          <a:xfrm>
            <a:off x="398175" y="914165"/>
            <a:ext cx="6996025" cy="3770263"/>
          </a:xfrm>
          <a:prstGeom prst="rect">
            <a:avLst/>
          </a:prstGeom>
          <a:noFill/>
        </p:spPr>
        <p:txBody>
          <a:bodyPr wrap="square" rtlCol="0">
            <a:spAutoFit/>
          </a:bodyPr>
          <a:lstStyle/>
          <a:p>
            <a:pPr marL="228600" indent="-228600" algn="just">
              <a:buFont typeface="Wingdings" pitchFamily="2" charset="2"/>
              <a:buChar char="§"/>
            </a:pPr>
            <a:r>
              <a:rPr lang="en-US" altLang="en-US" sz="1400" dirty="0">
                <a:latin typeface="Arial" panose="020B0604020202020204" pitchFamily="34" charset="0"/>
                <a:cs typeface="Arial" panose="020B0604020202020204" pitchFamily="34" charset="0"/>
              </a:rPr>
              <a:t>A unit factor is the representation of shares per unit owner in relation to common property. They are much like ‘shares’ in a company but the company in this case is the sectional title development.</a:t>
            </a:r>
          </a:p>
          <a:p>
            <a:pPr algn="just"/>
            <a:endParaRPr lang="en-US" altLang="en-US" sz="500" dirty="0">
              <a:latin typeface="Arial" panose="020B0604020202020204" pitchFamily="34" charset="0"/>
              <a:cs typeface="Arial" panose="020B0604020202020204" pitchFamily="34" charset="0"/>
            </a:endParaRPr>
          </a:p>
          <a:p>
            <a:pPr marL="228600" indent="-228600" algn="just">
              <a:buFont typeface="Wingdings" pitchFamily="2" charset="2"/>
              <a:buChar char="§"/>
            </a:pPr>
            <a:r>
              <a:rPr lang="en-US" altLang="en-US" sz="1400" dirty="0">
                <a:latin typeface="Arial" panose="020B0604020202020204" pitchFamily="34" charset="0"/>
                <a:cs typeface="Arial" panose="020B0604020202020204" pitchFamily="34" charset="0"/>
              </a:rPr>
              <a:t>There is a specific formula used to compute unit factors. The allocation of unit factors typically considers (1) the floor area of the unit including areas which may be part of the sectional title unit such as balconies and parking bays, and (2) the value of the unit in relation to others in the development – this can be determined based on market value or other valuation criteria.</a:t>
            </a:r>
          </a:p>
          <a:p>
            <a:pPr algn="just"/>
            <a:endParaRPr lang="en-US" altLang="en-US" sz="500" dirty="0">
              <a:latin typeface="Arial" panose="020B0604020202020204" pitchFamily="34" charset="0"/>
              <a:cs typeface="Arial" panose="020B0604020202020204" pitchFamily="34" charset="0"/>
            </a:endParaRPr>
          </a:p>
          <a:p>
            <a:pPr marL="228600" indent="-228600" algn="just">
              <a:buFont typeface="Wingdings" pitchFamily="2" charset="2"/>
              <a:buChar char="§"/>
            </a:pPr>
            <a:r>
              <a:rPr lang="en-US" altLang="en-US" sz="1400" dirty="0">
                <a:latin typeface="Arial" panose="020B0604020202020204" pitchFamily="34" charset="0"/>
                <a:cs typeface="Arial" panose="020B0604020202020204" pitchFamily="34" charset="0"/>
              </a:rPr>
              <a:t>It is important to note that while the unit factor governs rights and obligations related to the common property (including voting power and liability for contributions to the operating expenses of the development), it does not translate into direct ownership of specific parts of the common property, but rather a share interest in it with other unit owners.</a:t>
            </a:r>
          </a:p>
          <a:p>
            <a:pPr algn="just"/>
            <a:endParaRPr lang="en-US" altLang="en-US" sz="500" dirty="0">
              <a:latin typeface="Arial" panose="020B0604020202020204" pitchFamily="34" charset="0"/>
              <a:cs typeface="Arial" panose="020B0604020202020204" pitchFamily="34" charset="0"/>
            </a:endParaRPr>
          </a:p>
          <a:p>
            <a:pPr marL="228600" indent="-228600" algn="just">
              <a:buFont typeface="Wingdings" pitchFamily="2" charset="2"/>
              <a:buChar char="§"/>
            </a:pPr>
            <a:r>
              <a:rPr lang="en-US" altLang="en-US" sz="1400" dirty="0">
                <a:latin typeface="Arial" panose="020B0604020202020204" pitchFamily="34" charset="0"/>
                <a:cs typeface="Arial" panose="020B0604020202020204" pitchFamily="34" charset="0"/>
              </a:rPr>
              <a:t>In a multi-unit sectional title development where a unit is purchased together with a parking bay, it is important to consider the classification of the parking bay and the allocation of unit factors.</a:t>
            </a:r>
          </a:p>
        </p:txBody>
      </p:sp>
      <p:sp>
        <p:nvSpPr>
          <p:cNvPr id="3" name="TextBox 2">
            <a:extLst>
              <a:ext uri="{FF2B5EF4-FFF2-40B4-BE49-F238E27FC236}">
                <a16:creationId xmlns:a16="http://schemas.microsoft.com/office/drawing/2014/main" id="{ACF25986-22DF-437E-6673-4EC6731816DC}"/>
              </a:ext>
            </a:extLst>
          </p:cNvPr>
          <p:cNvSpPr txBox="1"/>
          <p:nvPr/>
        </p:nvSpPr>
        <p:spPr>
          <a:xfrm>
            <a:off x="398175" y="296720"/>
            <a:ext cx="4842898" cy="400110"/>
          </a:xfrm>
          <a:prstGeom prst="rect">
            <a:avLst/>
          </a:prstGeom>
          <a:noFill/>
        </p:spPr>
        <p:txBody>
          <a:bodyPr wrap="square" rtlCol="0">
            <a:spAutoFit/>
          </a:bodyPr>
          <a:lstStyle/>
          <a:p>
            <a:r>
              <a:rPr lang="en-US" sz="2000" b="1" dirty="0">
                <a:solidFill>
                  <a:srgbClr val="064CA0"/>
                </a:solidFill>
                <a:latin typeface="Arial" panose="020B0604020202020204" pitchFamily="34" charset="0"/>
                <a:cs typeface="Arial" panose="020B0604020202020204" pitchFamily="34" charset="0"/>
              </a:rPr>
              <a:t>Key concepts |	Unit factor</a:t>
            </a:r>
          </a:p>
        </p:txBody>
      </p:sp>
    </p:spTree>
    <p:extLst>
      <p:ext uri="{BB962C8B-B14F-4D97-AF65-F5344CB8AC3E}">
        <p14:creationId xmlns:p14="http://schemas.microsoft.com/office/powerpoint/2010/main" val="23547790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41B9172AA7E645B4590FB0EC9A27B8" ma:contentTypeVersion="25" ma:contentTypeDescription="Create a new document." ma:contentTypeScope="" ma:versionID="2df2539317018a93ff401f44b50f8bba">
  <xsd:schema xmlns:xsd="http://www.w3.org/2001/XMLSchema" xmlns:xs="http://www.w3.org/2001/XMLSchema" xmlns:p="http://schemas.microsoft.com/office/2006/metadata/properties" xmlns:ns2="f999b783-5c73-4e67-a754-6e009afea649" xmlns:ns3="ef9165f5-1821-45e3-bfd0-5fde9cbca09a" xmlns:ns4="79a7d9b4-fb62-4962-bf60-2d3249c7676d" targetNamespace="http://schemas.microsoft.com/office/2006/metadata/properties" ma:root="true" ma:fieldsID="8175edaeb0ea3536fd75c55dda5a3b99" ns2:_="" ns3:_="" ns4:_="">
    <xsd:import namespace="f999b783-5c73-4e67-a754-6e009afea649"/>
    <xsd:import namespace="ef9165f5-1821-45e3-bfd0-5fde9cbca09a"/>
    <xsd:import namespace="79a7d9b4-fb62-4962-bf60-2d3249c7676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4:TaxCatchAll" minOccurs="0"/>
                <xsd:element ref="ns2:i0f84bba906045b4af568ee102a52dcb"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99b783-5c73-4e67-a754-6e009afea64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i0f84bba906045b4af568ee102a52dcb" ma:index="24" nillable="true" ma:taxonomy="true" ma:internalName="i0f84bba906045b4af568ee102a52dcb" ma:taxonomyFieldName="RevIMBCS" ma:displayName="AveID" ma:indexed="true" ma:default="884;#General|1ef36626-3f76-4732-bce2-20cfb1d6fbd7" ma:fieldId="{20f84bba-9060-45b4-af56-8ee102a52dcb}" ma:sspId="30dbf95c-ea87-4a18-bcd3-49691b0e2953" ma:termSetId="c74ad129-88ab-4db1-807c-a4dbc02fa281"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f9165f5-1821-45e3-bfd0-5fde9cbca09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0dbf95c-ea87-4a18-bcd3-49691b0e295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9a7d9b4-fb62-4962-bf60-2d3249c7676d"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3a4b54c8-088a-4215-b460-29e1eaf90f24}" ma:internalName="TaxCatchAll" ma:showField="CatchAllData" ma:web="f999b783-5c73-4e67-a754-6e009afea64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93C7DD-FA7D-47D2-A6FB-93936485DB69}">
  <ds:schemaRefs>
    <ds:schemaRef ds:uri="http://schemas.microsoft.com/sharepoint/v3/contenttype/forms"/>
  </ds:schemaRefs>
</ds:datastoreItem>
</file>

<file path=customXml/itemProps2.xml><?xml version="1.0" encoding="utf-8"?>
<ds:datastoreItem xmlns:ds="http://schemas.openxmlformats.org/officeDocument/2006/customXml" ds:itemID="{A7073232-68E1-494D-BC8A-885E96A03B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99b783-5c73-4e67-a754-6e009afea649"/>
    <ds:schemaRef ds:uri="ef9165f5-1821-45e3-bfd0-5fde9cbca09a"/>
    <ds:schemaRef ds:uri="79a7d9b4-fb62-4962-bf60-2d3249c767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6217</TotalTime>
  <Words>2339</Words>
  <Application>Microsoft Office PowerPoint</Application>
  <PresentationFormat>On-screen Show (16:9)</PresentationFormat>
  <Paragraphs>144</Paragraphs>
  <Slides>23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Aptos</vt: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CDH Webinar - Sectional Titles (2024).pptx</dc:title>
  <dc:creator>Pam Lansdell</dc:creator>
  <cp:lastModifiedBy>CDH Kenya</cp:lastModifiedBy>
  <cp:revision>46</cp:revision>
  <dcterms:created xsi:type="dcterms:W3CDTF">2018-12-03T18:08:27Z</dcterms:created>
  <dcterms:modified xsi:type="dcterms:W3CDTF">2024-09-16T17:36:44Z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ddc26d6-e08a-4677-99b4-b9d001552377_Enabled">
    <vt:lpwstr>true</vt:lpwstr>
  </property>
  <property fmtid="{D5CDD505-2E9C-101B-9397-08002B2CF9AE}" pid="3" name="MSIP_Label_1ddc26d6-e08a-4677-99b4-b9d001552377_SetDate">
    <vt:lpwstr>2024-06-04T09:48:04Z</vt:lpwstr>
  </property>
  <property fmtid="{D5CDD505-2E9C-101B-9397-08002B2CF9AE}" pid="4" name="MSIP_Label_1ddc26d6-e08a-4677-99b4-b9d001552377_Method">
    <vt:lpwstr>Standard</vt:lpwstr>
  </property>
  <property fmtid="{D5CDD505-2E9C-101B-9397-08002B2CF9AE}" pid="5" name="MSIP_Label_1ddc26d6-e08a-4677-99b4-b9d001552377_Name">
    <vt:lpwstr>1ddc26d6-e08a-4677-99b4-b9d001552377</vt:lpwstr>
  </property>
  <property fmtid="{D5CDD505-2E9C-101B-9397-08002B2CF9AE}" pid="6" name="MSIP_Label_1ddc26d6-e08a-4677-99b4-b9d001552377_SiteId">
    <vt:lpwstr>b46cdc94-88af-46ac-805b-4ae55bbbd4f9</vt:lpwstr>
  </property>
  <property fmtid="{D5CDD505-2E9C-101B-9397-08002B2CF9AE}" pid="7" name="MSIP_Label_1ddc26d6-e08a-4677-99b4-b9d001552377_ActionId">
    <vt:lpwstr>1fe0e6fb-259e-49ad-8631-23779c5feb98</vt:lpwstr>
  </property>
  <property fmtid="{D5CDD505-2E9C-101B-9397-08002B2CF9AE}" pid="8" name="MSIP_Label_1ddc26d6-e08a-4677-99b4-b9d001552377_ContentBits">
    <vt:lpwstr>0</vt:lpwstr>
  </property>
</Properties>
</file>